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98" r:id="rId2"/>
    <p:sldId id="329" r:id="rId3"/>
    <p:sldId id="330" r:id="rId4"/>
    <p:sldId id="334" r:id="rId5"/>
    <p:sldId id="346" r:id="rId6"/>
    <p:sldId id="335" r:id="rId7"/>
    <p:sldId id="331" r:id="rId8"/>
    <p:sldId id="333" r:id="rId9"/>
    <p:sldId id="332" r:id="rId10"/>
    <p:sldId id="337" r:id="rId11"/>
    <p:sldId id="336" r:id="rId12"/>
    <p:sldId id="338" r:id="rId13"/>
    <p:sldId id="33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4216D3-FE0A-4C35-B4B1-DBFB89756024}" v="1" dt="2020-11-07T04:56:31.361"/>
    <p1510:client id="{6023478D-BDBB-4449-A819-9E03DD0957CF}" v="4067" dt="2020-10-29T19:42:00.3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52BC5-BBF8-4B6E-A251-3FAC69857547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3D041-78CE-40F7-9CF6-CE11F4E7A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35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17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80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88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99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02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24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6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97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03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77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2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2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1">
            <a:extLst>
              <a:ext uri="{FF2B5EF4-FFF2-40B4-BE49-F238E27FC236}">
                <a16:creationId xmlns:a16="http://schemas.microsoft.com/office/drawing/2014/main" id="{EC73955F-7CD2-413B-82AC-203BC8FA9FB1}"/>
              </a:ext>
            </a:extLst>
          </p:cNvPr>
          <p:cNvSpPr>
            <a:spLocks noGrp="1"/>
          </p:cNvSpPr>
          <p:nvPr/>
        </p:nvSpPr>
        <p:spPr>
          <a:xfrm>
            <a:off x="-115019" y="-200354"/>
            <a:ext cx="11243094" cy="2387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3200" dirty="0">
              <a:solidFill>
                <a:schemeClr val="bg1"/>
              </a:solidFill>
              <a:ea typeface="+mj-lt"/>
              <a:cs typeface="+mj-lt"/>
            </a:endParaRP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2C1CE610-C5F8-E54B-8001-550375BF8F0B}"/>
              </a:ext>
            </a:extLst>
          </p:cNvPr>
          <p:cNvSpPr txBox="1"/>
          <p:nvPr/>
        </p:nvSpPr>
        <p:spPr>
          <a:xfrm>
            <a:off x="551726" y="2326512"/>
            <a:ext cx="110885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Assessment</a:t>
            </a:r>
            <a:r>
              <a:rPr lang="tr-T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QTc</a:t>
            </a:r>
            <a:r>
              <a:rPr lang="tr-T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Dispersion</a:t>
            </a:r>
            <a:r>
              <a:rPr lang="tr-T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Children</a:t>
            </a:r>
            <a:r>
              <a:rPr lang="tr-T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with</a:t>
            </a:r>
            <a:r>
              <a:rPr lang="tr-T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Familial</a:t>
            </a:r>
            <a:r>
              <a:rPr lang="tr-T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Mediterranean</a:t>
            </a:r>
            <a:r>
              <a:rPr lang="tr-TR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Fever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0A2394E-A42B-7A44-AF3C-8D22D4811A8F}"/>
              </a:ext>
            </a:extLst>
          </p:cNvPr>
          <p:cNvSpPr txBox="1"/>
          <p:nvPr/>
        </p:nvSpPr>
        <p:spPr>
          <a:xfrm>
            <a:off x="2027498" y="4757194"/>
            <a:ext cx="8137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/>
              <a:t>Stj</a:t>
            </a:r>
            <a:r>
              <a:rPr lang="tr-TR" dirty="0"/>
              <a:t>. Dr. Zeynep SOYBAY</a:t>
            </a:r>
          </a:p>
          <a:p>
            <a:pPr algn="ctr"/>
            <a:r>
              <a:rPr lang="tr-TR" dirty="0"/>
              <a:t>Prof. Dr. Yılmaz YOZGAT</a:t>
            </a:r>
          </a:p>
        </p:txBody>
      </p:sp>
    </p:spTree>
    <p:extLst>
      <p:ext uri="{BB962C8B-B14F-4D97-AF65-F5344CB8AC3E}">
        <p14:creationId xmlns:p14="http://schemas.microsoft.com/office/powerpoint/2010/main" val="192672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>
                <a:solidFill>
                  <a:schemeClr val="bg1"/>
                </a:solidFill>
              </a:rPr>
              <a:t>Results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957589"/>
            <a:ext cx="9811040" cy="40401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cs typeface="Calibri"/>
            </a:endParaRPr>
          </a:p>
        </p:txBody>
      </p:sp>
      <p:graphicFrame>
        <p:nvGraphicFramePr>
          <p:cNvPr id="5" name="Table 162">
            <a:extLst>
              <a:ext uri="{FF2B5EF4-FFF2-40B4-BE49-F238E27FC236}">
                <a16:creationId xmlns:a16="http://schemas.microsoft.com/office/drawing/2014/main" id="{C71B634B-ACF4-854D-A527-2059A413CB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0850374"/>
              </p:ext>
            </p:extLst>
          </p:nvPr>
        </p:nvGraphicFramePr>
        <p:xfrm>
          <a:off x="1445898" y="1782375"/>
          <a:ext cx="7018638" cy="4586228"/>
        </p:xfrm>
        <a:graphic>
          <a:graphicData uri="http://schemas.openxmlformats.org/drawingml/2006/table">
            <a:tbl>
              <a:tblPr/>
              <a:tblGrid>
                <a:gridCol w="1773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8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94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Heart rate (bpm)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11</a:t>
                      </a:r>
                      <a:r>
                        <a:rPr lang="tr-TR" dirty="0"/>
                        <a:t>0</a:t>
                      </a:r>
                      <a:r>
                        <a:rPr dirty="0"/>
                        <a:t> ± 2</a:t>
                      </a:r>
                      <a:r>
                        <a:rPr lang="tr-TR" dirty="0"/>
                        <a:t>3</a:t>
                      </a:r>
                      <a:r>
                        <a:rPr dirty="0"/>
                        <a:t>.9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9</a:t>
                      </a:r>
                      <a:r>
                        <a:rPr lang="tr-TR" dirty="0"/>
                        <a:t>6</a:t>
                      </a:r>
                      <a:r>
                        <a:rPr dirty="0"/>
                        <a:t>.8 ± 1</a:t>
                      </a:r>
                      <a:r>
                        <a:rPr lang="tr-TR" dirty="0"/>
                        <a:t>6</a:t>
                      </a:r>
                      <a:r>
                        <a:rPr dirty="0"/>
                        <a:t>.</a:t>
                      </a:r>
                      <a:r>
                        <a:rPr lang="tr-TR" dirty="0"/>
                        <a:t>5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Pmax (ms)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7</a:t>
                      </a:r>
                      <a:r>
                        <a:rPr lang="tr-TR" dirty="0"/>
                        <a:t>0</a:t>
                      </a:r>
                      <a:r>
                        <a:rPr dirty="0"/>
                        <a:t>.4 ± 1</a:t>
                      </a:r>
                      <a:r>
                        <a:rPr lang="tr-TR" dirty="0"/>
                        <a:t>1</a:t>
                      </a:r>
                      <a:r>
                        <a:rPr dirty="0"/>
                        <a:t>.2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6</a:t>
                      </a:r>
                      <a:r>
                        <a:rPr lang="tr-TR" dirty="0"/>
                        <a:t>8</a:t>
                      </a:r>
                      <a:r>
                        <a:rPr dirty="0"/>
                        <a:t>.8 ± 1</a:t>
                      </a:r>
                      <a:r>
                        <a:rPr lang="tr-TR" dirty="0"/>
                        <a:t>2</a:t>
                      </a:r>
                      <a:r>
                        <a:rPr dirty="0"/>
                        <a:t>.</a:t>
                      </a:r>
                      <a:r>
                        <a:rPr lang="tr-TR" dirty="0"/>
                        <a:t>4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Pmin (ms)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tr-TR" dirty="0"/>
                        <a:t>38</a:t>
                      </a:r>
                      <a:r>
                        <a:rPr dirty="0"/>
                        <a:t>.1 ± </a:t>
                      </a:r>
                      <a:r>
                        <a:rPr lang="tr-TR" dirty="0"/>
                        <a:t>8</a:t>
                      </a:r>
                      <a:r>
                        <a:rPr dirty="0"/>
                        <a:t>.4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4</a:t>
                      </a:r>
                      <a:r>
                        <a:rPr lang="tr-TR" dirty="0"/>
                        <a:t>4</a:t>
                      </a:r>
                      <a:r>
                        <a:rPr dirty="0"/>
                        <a:t>.9 ± </a:t>
                      </a:r>
                      <a:r>
                        <a:rPr lang="tr-TR" dirty="0"/>
                        <a:t>10</a:t>
                      </a:r>
                      <a:r>
                        <a:rPr dirty="0"/>
                        <a:t>.</a:t>
                      </a:r>
                      <a:r>
                        <a:rPr lang="tr-TR" dirty="0"/>
                        <a:t>2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PW dispersion (ms)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3</a:t>
                      </a:r>
                      <a:r>
                        <a:rPr lang="tr-TR" dirty="0"/>
                        <a:t>0</a:t>
                      </a:r>
                      <a:r>
                        <a:rPr dirty="0"/>
                        <a:t>.3 ± </a:t>
                      </a:r>
                      <a:r>
                        <a:rPr lang="tr-TR" dirty="0"/>
                        <a:t>11</a:t>
                      </a:r>
                      <a:r>
                        <a:rPr dirty="0"/>
                        <a:t>.5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2</a:t>
                      </a:r>
                      <a:r>
                        <a:rPr lang="tr-TR" dirty="0"/>
                        <a:t>5</a:t>
                      </a:r>
                      <a:r>
                        <a:rPr dirty="0"/>
                        <a:t> ± </a:t>
                      </a:r>
                      <a:r>
                        <a:rPr lang="tr-TR" dirty="0"/>
                        <a:t>7</a:t>
                      </a:r>
                      <a:r>
                        <a:rPr dirty="0"/>
                        <a:t>.</a:t>
                      </a:r>
                      <a:r>
                        <a:rPr lang="tr-TR" dirty="0"/>
                        <a:t>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QTmax (ms)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29</a:t>
                      </a:r>
                      <a:r>
                        <a:rPr lang="tr-TR" dirty="0"/>
                        <a:t>6</a:t>
                      </a:r>
                      <a:r>
                        <a:rPr dirty="0"/>
                        <a:t> ± 3</a:t>
                      </a:r>
                      <a:r>
                        <a:rPr lang="tr-TR" dirty="0"/>
                        <a:t>3</a:t>
                      </a:r>
                      <a:r>
                        <a:rPr dirty="0"/>
                        <a:t>.5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30</a:t>
                      </a:r>
                      <a:r>
                        <a:rPr lang="tr-TR" dirty="0"/>
                        <a:t>2</a:t>
                      </a:r>
                      <a:r>
                        <a:rPr dirty="0"/>
                        <a:t> </a:t>
                      </a:r>
                      <a:r>
                        <a:rPr baseline="-25000" dirty="0"/>
                        <a:t> </a:t>
                      </a:r>
                      <a:r>
                        <a:rPr dirty="0"/>
                        <a:t>± 2</a:t>
                      </a:r>
                      <a:r>
                        <a:rPr lang="tr-TR" dirty="0"/>
                        <a:t>7</a:t>
                      </a:r>
                      <a:r>
                        <a:rPr dirty="0"/>
                        <a:t>.</a:t>
                      </a:r>
                      <a:r>
                        <a:rPr lang="tr-TR" dirty="0"/>
                        <a:t>3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QTmin (ms)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24</a:t>
                      </a:r>
                      <a:r>
                        <a:rPr lang="tr-TR" dirty="0"/>
                        <a:t>3</a:t>
                      </a:r>
                      <a:r>
                        <a:rPr dirty="0"/>
                        <a:t> ± 3</a:t>
                      </a:r>
                      <a:r>
                        <a:rPr lang="tr-TR" dirty="0"/>
                        <a:t>2</a:t>
                      </a:r>
                      <a:r>
                        <a:rPr dirty="0"/>
                        <a:t>.5 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27</a:t>
                      </a:r>
                      <a:r>
                        <a:rPr lang="tr-TR" dirty="0"/>
                        <a:t>5</a:t>
                      </a:r>
                      <a:r>
                        <a:rPr dirty="0"/>
                        <a:t> ± </a:t>
                      </a:r>
                      <a:r>
                        <a:rPr lang="tr-TR" dirty="0"/>
                        <a:t>30</a:t>
                      </a:r>
                      <a:r>
                        <a:rPr dirty="0"/>
                        <a:t>.</a:t>
                      </a:r>
                      <a:r>
                        <a:rPr lang="tr-TR" dirty="0"/>
                        <a:t>4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QT dispersion (ms)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4</a:t>
                      </a:r>
                      <a:r>
                        <a:rPr lang="tr-TR" dirty="0"/>
                        <a:t>4</a:t>
                      </a:r>
                      <a:r>
                        <a:rPr dirty="0"/>
                        <a:t>.6 ± 1</a:t>
                      </a:r>
                      <a:r>
                        <a:rPr lang="tr-TR" dirty="0"/>
                        <a:t>7</a:t>
                      </a:r>
                      <a:r>
                        <a:rPr dirty="0"/>
                        <a:t>.9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2</a:t>
                      </a:r>
                      <a:r>
                        <a:rPr lang="tr-TR" dirty="0"/>
                        <a:t>8</a:t>
                      </a:r>
                      <a:r>
                        <a:rPr dirty="0"/>
                        <a:t> ± </a:t>
                      </a:r>
                      <a:r>
                        <a:rPr lang="tr-TR" dirty="0"/>
                        <a:t>8</a:t>
                      </a:r>
                      <a:r>
                        <a:rPr dirty="0"/>
                        <a:t>.1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QTcmax (ms)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42</a:t>
                      </a:r>
                      <a:r>
                        <a:rPr lang="tr-TR" dirty="0"/>
                        <a:t>1</a:t>
                      </a:r>
                      <a:r>
                        <a:rPr dirty="0"/>
                        <a:t> ± 2</a:t>
                      </a:r>
                      <a:r>
                        <a:rPr lang="tr-TR" dirty="0"/>
                        <a:t>5</a:t>
                      </a:r>
                      <a:r>
                        <a:rPr dirty="0"/>
                        <a:t>.1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40</a:t>
                      </a:r>
                      <a:r>
                        <a:rPr lang="tr-TR" dirty="0"/>
                        <a:t>3</a:t>
                      </a:r>
                      <a:r>
                        <a:rPr dirty="0"/>
                        <a:t> ± 2</a:t>
                      </a:r>
                      <a:r>
                        <a:rPr lang="tr-TR" dirty="0"/>
                        <a:t>6.3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QTcmin (ms)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35</a:t>
                      </a:r>
                      <a:r>
                        <a:rPr lang="tr-TR" dirty="0"/>
                        <a:t>9</a:t>
                      </a:r>
                      <a:r>
                        <a:rPr dirty="0"/>
                        <a:t> ± 2</a:t>
                      </a:r>
                      <a:r>
                        <a:rPr lang="tr-TR" dirty="0"/>
                        <a:t>7</a:t>
                      </a:r>
                      <a:r>
                        <a:rPr dirty="0"/>
                        <a:t>.2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37</a:t>
                      </a:r>
                      <a:r>
                        <a:rPr lang="tr-TR" dirty="0"/>
                        <a:t>5</a:t>
                      </a:r>
                      <a:r>
                        <a:rPr dirty="0"/>
                        <a:t> ± 25.</a:t>
                      </a:r>
                      <a:r>
                        <a:rPr lang="tr-TR" dirty="0"/>
                        <a:t>7</a:t>
                      </a:r>
                      <a:endParaRPr dirty="0"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QTc dispersion (</a:t>
                      </a:r>
                      <a:r>
                        <a:rPr dirty="0" err="1"/>
                        <a:t>ms</a:t>
                      </a:r>
                      <a:r>
                        <a:rPr dirty="0"/>
                        <a:t>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6</a:t>
                      </a:r>
                      <a:r>
                        <a:rPr lang="tr-TR" dirty="0"/>
                        <a:t>6</a:t>
                      </a:r>
                      <a:r>
                        <a:rPr dirty="0"/>
                        <a:t>.3 ± 2</a:t>
                      </a:r>
                      <a:r>
                        <a:rPr lang="tr-TR" dirty="0"/>
                        <a:t>4</a:t>
                      </a:r>
                      <a:r>
                        <a:rPr dirty="0"/>
                        <a:t>.6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3</a:t>
                      </a:r>
                      <a:r>
                        <a:rPr lang="tr-TR" dirty="0"/>
                        <a:t>4</a:t>
                      </a:r>
                      <a:r>
                        <a:rPr dirty="0"/>
                        <a:t>.</a:t>
                      </a:r>
                      <a:r>
                        <a:rPr lang="tr-TR" dirty="0"/>
                        <a:t>8</a:t>
                      </a:r>
                      <a:r>
                        <a:rPr dirty="0"/>
                        <a:t> ± 1</a:t>
                      </a:r>
                      <a:r>
                        <a:rPr lang="tr-TR" dirty="0"/>
                        <a:t>4</a:t>
                      </a:r>
                      <a:r>
                        <a:rPr dirty="0"/>
                        <a:t>.</a:t>
                      </a:r>
                      <a:r>
                        <a:rPr lang="tr-TR" dirty="0"/>
                        <a:t>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080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>
                <a:solidFill>
                  <a:schemeClr val="bg1"/>
                </a:solidFill>
              </a:rPr>
              <a:t>Conclusion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5926B41B-D781-FC44-844E-15E6EA239CDC}"/>
              </a:ext>
            </a:extLst>
          </p:cNvPr>
          <p:cNvSpPr txBox="1"/>
          <p:nvPr/>
        </p:nvSpPr>
        <p:spPr>
          <a:xfrm>
            <a:off x="540152" y="1842902"/>
            <a:ext cx="111116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Pediatric</a:t>
            </a:r>
            <a:r>
              <a:rPr lang="tr-TR" sz="3200" dirty="0"/>
              <a:t> </a:t>
            </a:r>
            <a:r>
              <a:rPr lang="tr-TR" sz="3200" dirty="0" err="1"/>
              <a:t>patients</a:t>
            </a:r>
            <a:r>
              <a:rPr lang="tr-TR" sz="3200" dirty="0"/>
              <a:t> </a:t>
            </a:r>
            <a:r>
              <a:rPr lang="tr-TR" sz="3200" dirty="0" err="1"/>
              <a:t>diagnosed</a:t>
            </a:r>
            <a:r>
              <a:rPr lang="tr-TR" sz="3200" dirty="0"/>
              <a:t> </a:t>
            </a:r>
            <a:r>
              <a:rPr lang="tr-TR" sz="3200" dirty="0" err="1"/>
              <a:t>with</a:t>
            </a:r>
            <a:r>
              <a:rPr lang="tr-TR" sz="3200" dirty="0"/>
              <a:t> FMF </a:t>
            </a:r>
            <a:r>
              <a:rPr lang="tr-TR" sz="3200" dirty="0" err="1"/>
              <a:t>participating</a:t>
            </a:r>
            <a:r>
              <a:rPr lang="tr-TR" sz="3200" dirty="0"/>
              <a:t> in </a:t>
            </a:r>
            <a:r>
              <a:rPr lang="tr-TR" sz="3200" dirty="0" err="1"/>
              <a:t>our</a:t>
            </a:r>
            <a:r>
              <a:rPr lang="tr-TR" sz="3200" dirty="0"/>
              <a:t> </a:t>
            </a:r>
            <a:r>
              <a:rPr lang="tr-TR" sz="3200" dirty="0" err="1"/>
              <a:t>study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prone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atrial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ventricular</a:t>
            </a:r>
            <a:r>
              <a:rPr lang="tr-TR" sz="3200" dirty="0"/>
              <a:t> </a:t>
            </a:r>
            <a:r>
              <a:rPr lang="tr-TR" sz="3200" dirty="0" err="1"/>
              <a:t>arrhythmias</a:t>
            </a:r>
            <a:r>
              <a:rPr lang="tr-TR" sz="3200" dirty="0"/>
              <a:t> </a:t>
            </a:r>
            <a:r>
              <a:rPr lang="tr-TR" sz="3200" dirty="0" err="1"/>
              <a:t>due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prolonged</a:t>
            </a:r>
            <a:r>
              <a:rPr lang="tr-TR" sz="3200" dirty="0"/>
              <a:t> </a:t>
            </a:r>
            <a:r>
              <a:rPr lang="tr-TR" sz="3200" dirty="0" err="1"/>
              <a:t>electrocardiographic</a:t>
            </a:r>
            <a:r>
              <a:rPr lang="tr-TR" sz="3200" dirty="0"/>
              <a:t> </a:t>
            </a:r>
            <a:r>
              <a:rPr lang="tr-TR" sz="3200" dirty="0" err="1"/>
              <a:t>markers</a:t>
            </a:r>
            <a:r>
              <a:rPr lang="tr-TR" sz="3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We</a:t>
            </a:r>
            <a:r>
              <a:rPr lang="tr-TR" sz="3200" dirty="0"/>
              <a:t> </a:t>
            </a:r>
            <a:r>
              <a:rPr lang="tr-TR" sz="3200" dirty="0" err="1"/>
              <a:t>also</a:t>
            </a:r>
            <a:r>
              <a:rPr lang="tr-TR" sz="3200" dirty="0"/>
              <a:t> </a:t>
            </a:r>
            <a:r>
              <a:rPr lang="tr-TR" sz="3200" dirty="0" err="1"/>
              <a:t>recommended</a:t>
            </a:r>
            <a:r>
              <a:rPr lang="tr-TR" sz="3200" dirty="0"/>
              <a:t> </a:t>
            </a:r>
            <a:r>
              <a:rPr lang="tr-TR" sz="3200" dirty="0" err="1"/>
              <a:t>routine</a:t>
            </a:r>
            <a:r>
              <a:rPr lang="tr-TR" sz="3200" dirty="0"/>
              <a:t> ECG </a:t>
            </a:r>
            <a:r>
              <a:rPr lang="tr-TR" sz="3200" dirty="0" err="1"/>
              <a:t>examination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pediatric</a:t>
            </a:r>
            <a:r>
              <a:rPr lang="tr-TR" sz="3200" dirty="0"/>
              <a:t> </a:t>
            </a:r>
            <a:r>
              <a:rPr lang="tr-TR" sz="3200" dirty="0" err="1"/>
              <a:t>patients</a:t>
            </a:r>
            <a:r>
              <a:rPr lang="tr-TR" sz="3200" dirty="0"/>
              <a:t> </a:t>
            </a:r>
            <a:r>
              <a:rPr lang="tr-TR" sz="3200" dirty="0" err="1"/>
              <a:t>with</a:t>
            </a:r>
            <a:r>
              <a:rPr lang="tr-TR" sz="3200" dirty="0"/>
              <a:t> FMF.</a:t>
            </a:r>
          </a:p>
        </p:txBody>
      </p:sp>
    </p:spTree>
    <p:extLst>
      <p:ext uri="{BB962C8B-B14F-4D97-AF65-F5344CB8AC3E}">
        <p14:creationId xmlns:p14="http://schemas.microsoft.com/office/powerpoint/2010/main" val="282251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>
                <a:solidFill>
                  <a:schemeClr val="bg1"/>
                </a:solidFill>
              </a:rPr>
              <a:t>References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97711" y="1724628"/>
            <a:ext cx="10346300" cy="48382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6384" indent="-286384" defTabSz="749808">
              <a:spcBef>
                <a:spcPts val="1600"/>
              </a:spcBef>
              <a:buFont typeface="Arial" panose="020B0604020202020204" pitchFamily="34" charset="0"/>
              <a:buChar char="•"/>
              <a:defRPr sz="1148"/>
            </a:pPr>
            <a:r>
              <a:rPr lang="tr-TR" sz="1800" dirty="0"/>
              <a:t> Erken, E., &amp; Erken, E. (2017). </a:t>
            </a:r>
            <a:r>
              <a:rPr lang="tr-TR" sz="1800" i="1" dirty="0" err="1"/>
              <a:t>Cardiac</a:t>
            </a:r>
            <a:r>
              <a:rPr lang="tr-TR" sz="1800" i="1" dirty="0"/>
              <a:t> </a:t>
            </a:r>
            <a:r>
              <a:rPr lang="tr-TR" sz="1800" i="1" dirty="0" err="1"/>
              <a:t>disease</a:t>
            </a:r>
            <a:r>
              <a:rPr lang="tr-TR" sz="1800" i="1" dirty="0"/>
              <a:t> in </a:t>
            </a:r>
            <a:r>
              <a:rPr lang="tr-TR" sz="1800" i="1" dirty="0" err="1"/>
              <a:t>familial</a:t>
            </a:r>
            <a:r>
              <a:rPr lang="tr-TR" sz="1800" i="1" dirty="0"/>
              <a:t> </a:t>
            </a:r>
            <a:r>
              <a:rPr lang="tr-TR" sz="1800" i="1" dirty="0" err="1"/>
              <a:t>Mediterranean</a:t>
            </a:r>
            <a:r>
              <a:rPr lang="tr-TR" sz="1800" i="1" dirty="0"/>
              <a:t> </a:t>
            </a:r>
            <a:r>
              <a:rPr lang="tr-TR" sz="1800" i="1" dirty="0" err="1"/>
              <a:t>fever</a:t>
            </a:r>
            <a:r>
              <a:rPr lang="tr-TR" sz="1800" i="1" dirty="0"/>
              <a:t>. </a:t>
            </a:r>
            <a:r>
              <a:rPr lang="tr-TR" sz="1800" i="1" dirty="0" err="1"/>
              <a:t>Rheumatology</a:t>
            </a:r>
            <a:r>
              <a:rPr lang="tr-TR" sz="1800" i="1" dirty="0"/>
              <a:t> International, 38(1), 51–58.</a:t>
            </a:r>
            <a:r>
              <a:rPr lang="tr-TR" sz="1800" dirty="0"/>
              <a:t>doi:10.1007/s00296-017-3853-8 </a:t>
            </a:r>
          </a:p>
          <a:p>
            <a:pPr marL="286384" indent="-286384" defTabSz="749808">
              <a:spcBef>
                <a:spcPts val="1600"/>
              </a:spcBef>
              <a:buFont typeface="Arial" panose="020B0604020202020204" pitchFamily="34" charset="0"/>
              <a:buChar char="•"/>
              <a:defRPr sz="1148"/>
            </a:pPr>
            <a:r>
              <a:rPr lang="tr-TR" sz="1800" dirty="0" err="1"/>
              <a:t>Shohat</a:t>
            </a:r>
            <a:r>
              <a:rPr lang="tr-TR" sz="1800" dirty="0"/>
              <a:t>, M., &amp; </a:t>
            </a:r>
            <a:r>
              <a:rPr lang="tr-TR" sz="1800" dirty="0" err="1"/>
              <a:t>Halpern</a:t>
            </a:r>
            <a:r>
              <a:rPr lang="tr-TR" sz="1800" dirty="0"/>
              <a:t>, G. J. (2011). </a:t>
            </a:r>
            <a:r>
              <a:rPr lang="tr-TR" sz="1800" i="1" dirty="0" err="1"/>
              <a:t>Familial</a:t>
            </a:r>
            <a:r>
              <a:rPr lang="tr-TR" sz="1800" i="1" dirty="0"/>
              <a:t> </a:t>
            </a:r>
            <a:r>
              <a:rPr lang="tr-TR" sz="1800" i="1" dirty="0" err="1"/>
              <a:t>Mediterranean</a:t>
            </a:r>
            <a:r>
              <a:rPr lang="tr-TR" sz="1800" i="1" dirty="0"/>
              <a:t> </a:t>
            </a:r>
            <a:r>
              <a:rPr lang="tr-TR" sz="1800" i="1" dirty="0" err="1"/>
              <a:t>fever</a:t>
            </a:r>
            <a:r>
              <a:rPr lang="tr-TR" sz="1800" i="1" dirty="0"/>
              <a:t>—A </a:t>
            </a:r>
            <a:r>
              <a:rPr lang="tr-TR" sz="1800" i="1" dirty="0" err="1"/>
              <a:t>review</a:t>
            </a:r>
            <a:r>
              <a:rPr lang="tr-TR" sz="1800" i="1" dirty="0"/>
              <a:t>. Genetics in </a:t>
            </a:r>
            <a:r>
              <a:rPr lang="tr-TR" sz="1800" i="1" dirty="0" err="1"/>
              <a:t>Medicine</a:t>
            </a:r>
            <a:r>
              <a:rPr lang="tr-TR" sz="1800" i="1" dirty="0"/>
              <a:t>, 13(6), 487–498.</a:t>
            </a:r>
            <a:r>
              <a:rPr lang="tr-TR" sz="1800" dirty="0"/>
              <a:t>doi:10.1097/gim.0b013e3182060456  </a:t>
            </a:r>
          </a:p>
          <a:p>
            <a:pPr marL="286384" indent="-286384" defTabSz="749808">
              <a:spcBef>
                <a:spcPts val="1600"/>
              </a:spcBef>
              <a:buFont typeface="Arial" panose="020B0604020202020204" pitchFamily="34" charset="0"/>
              <a:buChar char="•"/>
              <a:defRPr sz="1148"/>
            </a:pPr>
            <a:r>
              <a:rPr lang="tr-TR" sz="1800" dirty="0" err="1"/>
              <a:t>Kucuk</a:t>
            </a:r>
            <a:r>
              <a:rPr lang="tr-TR" sz="1800" dirty="0"/>
              <a:t> A., Gezer IA., </a:t>
            </a:r>
            <a:r>
              <a:rPr lang="tr-TR" sz="1800" dirty="0" err="1"/>
              <a:t>Ucar</a:t>
            </a:r>
            <a:r>
              <a:rPr lang="tr-TR" sz="1800" dirty="0"/>
              <a:t> R., Karahan AY. (2014). </a:t>
            </a:r>
            <a:r>
              <a:rPr lang="tr-TR" sz="1800" i="1" dirty="0" err="1"/>
              <a:t>Familial</a:t>
            </a:r>
            <a:r>
              <a:rPr lang="tr-TR" sz="1800" i="1" dirty="0"/>
              <a:t> </a:t>
            </a:r>
            <a:r>
              <a:rPr lang="tr-TR" sz="1800" i="1" dirty="0" err="1"/>
              <a:t>Mediterrean</a:t>
            </a:r>
            <a:r>
              <a:rPr lang="tr-TR" sz="1800" i="1" dirty="0"/>
              <a:t> Fever.</a:t>
            </a:r>
            <a:r>
              <a:rPr lang="tr-TR" sz="1800" dirty="0"/>
              <a:t> </a:t>
            </a:r>
            <a:r>
              <a:rPr lang="tr-TR" sz="1800" i="1" dirty="0" err="1"/>
              <a:t>Acta</a:t>
            </a:r>
            <a:r>
              <a:rPr lang="tr-TR" sz="1800" i="1" dirty="0"/>
              <a:t> </a:t>
            </a:r>
            <a:r>
              <a:rPr lang="tr-TR" sz="1800" i="1" dirty="0" err="1"/>
              <a:t>Medica</a:t>
            </a:r>
            <a:r>
              <a:rPr lang="tr-TR" sz="1800" i="1" dirty="0"/>
              <a:t> (</a:t>
            </a:r>
            <a:r>
              <a:rPr lang="tr-TR" sz="1800" i="1" dirty="0" err="1"/>
              <a:t>Hradec</a:t>
            </a:r>
            <a:r>
              <a:rPr lang="tr-TR" sz="1800" i="1" dirty="0"/>
              <a:t> </a:t>
            </a:r>
            <a:r>
              <a:rPr lang="tr-TR" sz="1800" i="1" dirty="0" err="1"/>
              <a:t>Kralove</a:t>
            </a:r>
            <a:r>
              <a:rPr lang="tr-TR" sz="1800" i="1" dirty="0"/>
              <a:t>)</a:t>
            </a:r>
            <a:r>
              <a:rPr lang="tr-TR" sz="1800" dirty="0"/>
              <a:t>, 57(3):97-104.doi: 10.14712/18059694.2014.47.</a:t>
            </a:r>
          </a:p>
          <a:p>
            <a:pPr marL="286384" indent="-286384" defTabSz="749808">
              <a:spcBef>
                <a:spcPts val="1600"/>
              </a:spcBef>
              <a:buFont typeface="Arial" panose="020B0604020202020204" pitchFamily="34" charset="0"/>
              <a:buChar char="•"/>
              <a:defRPr sz="1148"/>
            </a:pPr>
            <a:r>
              <a:rPr lang="tr-TR" sz="1800" dirty="0" err="1"/>
              <a:t>Onen</a:t>
            </a:r>
            <a:r>
              <a:rPr lang="tr-TR" sz="1800" dirty="0"/>
              <a:t>, F. (2005). </a:t>
            </a:r>
            <a:r>
              <a:rPr lang="tr-TR" sz="1800" i="1" dirty="0" err="1"/>
              <a:t>Familial</a:t>
            </a:r>
            <a:r>
              <a:rPr lang="tr-TR" sz="1800" i="1" dirty="0"/>
              <a:t> </a:t>
            </a:r>
            <a:r>
              <a:rPr lang="tr-TR" sz="1800" i="1" dirty="0" err="1"/>
              <a:t>Mediterranean</a:t>
            </a:r>
            <a:r>
              <a:rPr lang="tr-TR" sz="1800" i="1" dirty="0"/>
              <a:t> </a:t>
            </a:r>
            <a:r>
              <a:rPr lang="tr-TR" sz="1800" i="1" dirty="0" err="1"/>
              <a:t>fever</a:t>
            </a:r>
            <a:r>
              <a:rPr lang="tr-TR" sz="1800" i="1" dirty="0"/>
              <a:t>. </a:t>
            </a:r>
            <a:r>
              <a:rPr lang="tr-TR" sz="1800" i="1" dirty="0" err="1"/>
              <a:t>Rheumatology</a:t>
            </a:r>
            <a:r>
              <a:rPr lang="tr-TR" sz="1800" i="1" dirty="0"/>
              <a:t> International, 26(6), 489–496.</a:t>
            </a:r>
            <a:r>
              <a:rPr lang="tr-TR" sz="1800" dirty="0"/>
              <a:t> doi:10.1007/s00296-005-0074-3 </a:t>
            </a:r>
          </a:p>
          <a:p>
            <a:pPr marL="286384" indent="-286384" defTabSz="749808">
              <a:spcBef>
                <a:spcPts val="1600"/>
              </a:spcBef>
              <a:buFont typeface="Arial" panose="020B0604020202020204" pitchFamily="34" charset="0"/>
              <a:buChar char="•"/>
              <a:defRPr sz="1148"/>
            </a:pPr>
            <a:r>
              <a:rPr lang="tr-TR" sz="1800" dirty="0" err="1"/>
              <a:t>Petrushkin</a:t>
            </a:r>
            <a:r>
              <a:rPr lang="tr-TR" sz="1800" dirty="0"/>
              <a:t>, H., Stanford, M., </a:t>
            </a:r>
            <a:r>
              <a:rPr lang="tr-TR" sz="1800" dirty="0" err="1"/>
              <a:t>Fortune</a:t>
            </a:r>
            <a:r>
              <a:rPr lang="tr-TR" sz="1800" dirty="0"/>
              <a:t>, F., &amp; </a:t>
            </a:r>
            <a:r>
              <a:rPr lang="tr-TR" sz="1800" dirty="0" err="1"/>
              <a:t>Jawad</a:t>
            </a:r>
            <a:r>
              <a:rPr lang="tr-TR" sz="1800" dirty="0"/>
              <a:t>, A. S. (2015). </a:t>
            </a:r>
            <a:r>
              <a:rPr lang="tr-TR" sz="1800" i="1" dirty="0" err="1"/>
              <a:t>Clinical</a:t>
            </a:r>
            <a:r>
              <a:rPr lang="tr-TR" sz="1800" i="1" dirty="0"/>
              <a:t> </a:t>
            </a:r>
            <a:r>
              <a:rPr lang="tr-TR" sz="1800" i="1" dirty="0" err="1"/>
              <a:t>Review</a:t>
            </a:r>
            <a:r>
              <a:rPr lang="tr-TR" sz="1800" i="1" dirty="0"/>
              <a:t>: </a:t>
            </a:r>
            <a:r>
              <a:rPr lang="tr-TR" sz="1800" i="1" dirty="0" err="1"/>
              <a:t>Familial</a:t>
            </a:r>
            <a:r>
              <a:rPr lang="tr-TR" sz="1800" i="1" dirty="0"/>
              <a:t> </a:t>
            </a:r>
            <a:r>
              <a:rPr lang="tr-TR" sz="1800" i="1" dirty="0" err="1"/>
              <a:t>Mediterranean</a:t>
            </a:r>
            <a:r>
              <a:rPr lang="tr-TR" sz="1800" i="1" dirty="0"/>
              <a:t> Fever—An </a:t>
            </a:r>
            <a:r>
              <a:rPr lang="tr-TR" sz="1800" i="1" dirty="0" err="1"/>
              <a:t>Overview</a:t>
            </a:r>
            <a:r>
              <a:rPr lang="tr-TR" sz="1800" i="1" dirty="0"/>
              <a:t> of </a:t>
            </a:r>
            <a:r>
              <a:rPr lang="tr-TR" sz="1800" i="1" dirty="0" err="1"/>
              <a:t>Pathogenesis</a:t>
            </a:r>
            <a:r>
              <a:rPr lang="tr-TR" sz="1800" i="1" dirty="0"/>
              <a:t>, </a:t>
            </a:r>
            <a:r>
              <a:rPr lang="tr-TR" sz="1800" i="1" dirty="0" err="1"/>
              <a:t>Symptoms</a:t>
            </a:r>
            <a:r>
              <a:rPr lang="tr-TR" sz="1800" i="1" dirty="0"/>
              <a:t>, </a:t>
            </a:r>
            <a:r>
              <a:rPr lang="tr-TR" sz="1800" i="1" dirty="0" err="1"/>
              <a:t>Ocular</a:t>
            </a:r>
            <a:r>
              <a:rPr lang="tr-TR" sz="1800" i="1" dirty="0"/>
              <a:t> </a:t>
            </a:r>
            <a:r>
              <a:rPr lang="tr-TR" sz="1800" i="1" dirty="0" err="1"/>
              <a:t>Manifestations</a:t>
            </a:r>
            <a:r>
              <a:rPr lang="tr-TR" sz="1800" i="1" dirty="0"/>
              <a:t>, </a:t>
            </a:r>
            <a:r>
              <a:rPr lang="tr-TR" sz="1800" i="1" dirty="0" err="1"/>
              <a:t>and</a:t>
            </a:r>
            <a:r>
              <a:rPr lang="tr-TR" sz="1800" i="1" dirty="0"/>
              <a:t> </a:t>
            </a:r>
            <a:r>
              <a:rPr lang="tr-TR" sz="1800" i="1" dirty="0" err="1"/>
              <a:t>Treatment</a:t>
            </a:r>
            <a:r>
              <a:rPr lang="tr-TR" sz="1800" i="1" dirty="0"/>
              <a:t>. </a:t>
            </a:r>
            <a:r>
              <a:rPr lang="tr-TR" sz="1800" i="1" dirty="0" err="1"/>
              <a:t>Ocular</a:t>
            </a:r>
            <a:r>
              <a:rPr lang="tr-TR" sz="1800" i="1" dirty="0"/>
              <a:t> </a:t>
            </a:r>
            <a:r>
              <a:rPr lang="tr-TR" sz="1800" i="1" dirty="0" err="1"/>
              <a:t>Immunology</a:t>
            </a:r>
            <a:r>
              <a:rPr lang="tr-TR" sz="1800" i="1" dirty="0"/>
              <a:t> </a:t>
            </a:r>
            <a:r>
              <a:rPr lang="tr-TR" sz="1800" i="1" dirty="0" err="1"/>
              <a:t>and</a:t>
            </a:r>
            <a:r>
              <a:rPr lang="tr-TR" sz="1800" i="1" dirty="0"/>
              <a:t> </a:t>
            </a:r>
            <a:r>
              <a:rPr lang="tr-TR" sz="1800" i="1" dirty="0" err="1"/>
              <a:t>Inflammation</a:t>
            </a:r>
            <a:r>
              <a:rPr lang="tr-TR" sz="1800" i="1" dirty="0"/>
              <a:t>, 1–9.</a:t>
            </a:r>
            <a:r>
              <a:rPr lang="tr-TR" sz="1800" dirty="0"/>
              <a:t>doi:10.3109/09273948.2015.1010012  </a:t>
            </a:r>
          </a:p>
          <a:p>
            <a:pPr marL="286384" indent="-286384" defTabSz="749808">
              <a:spcBef>
                <a:spcPts val="1600"/>
              </a:spcBef>
              <a:buFont typeface="Arial" panose="020B0604020202020204" pitchFamily="34" charset="0"/>
              <a:buChar char="•"/>
              <a:defRPr sz="1148"/>
            </a:pPr>
            <a:r>
              <a:rPr lang="tr-TR" sz="1800" dirty="0" err="1"/>
              <a:t>Akcay</a:t>
            </a:r>
            <a:r>
              <a:rPr lang="tr-TR" sz="1800" dirty="0"/>
              <a:t>, A., Acar, G., </a:t>
            </a:r>
            <a:r>
              <a:rPr lang="tr-TR" sz="1800" dirty="0" err="1"/>
              <a:t>Sayarlioglu</a:t>
            </a:r>
            <a:r>
              <a:rPr lang="tr-TR" sz="1800" dirty="0"/>
              <a:t>, M., </a:t>
            </a:r>
            <a:r>
              <a:rPr lang="tr-TR" sz="1800" dirty="0" err="1"/>
              <a:t>Sokmen</a:t>
            </a:r>
            <a:r>
              <a:rPr lang="tr-TR" sz="1800" dirty="0"/>
              <a:t>, A., Kaya, H., </a:t>
            </a:r>
            <a:r>
              <a:rPr lang="tr-TR" sz="1800" dirty="0" err="1"/>
              <a:t>Ispiroglu</a:t>
            </a:r>
            <a:r>
              <a:rPr lang="tr-TR" sz="1800" dirty="0"/>
              <a:t>, M., &amp; </a:t>
            </a:r>
            <a:r>
              <a:rPr lang="tr-TR" sz="1800" dirty="0" err="1"/>
              <a:t>Koroglu</a:t>
            </a:r>
            <a:r>
              <a:rPr lang="tr-TR" sz="1800" dirty="0"/>
              <a:t>, S. (2009). QT </a:t>
            </a:r>
            <a:r>
              <a:rPr lang="tr-TR" sz="1800" dirty="0" err="1"/>
              <a:t>dispersion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transmural</a:t>
            </a:r>
            <a:r>
              <a:rPr lang="tr-TR" sz="1800" dirty="0"/>
              <a:t> </a:t>
            </a:r>
            <a:r>
              <a:rPr lang="tr-TR" sz="1800" dirty="0" err="1"/>
              <a:t>dispersion</a:t>
            </a:r>
            <a:r>
              <a:rPr lang="tr-TR" sz="1800" dirty="0"/>
              <a:t> of </a:t>
            </a:r>
            <a:r>
              <a:rPr lang="tr-TR" sz="1800" dirty="0" err="1"/>
              <a:t>repolarization</a:t>
            </a:r>
            <a:r>
              <a:rPr lang="tr-TR" sz="1800" dirty="0"/>
              <a:t> in </a:t>
            </a:r>
            <a:r>
              <a:rPr lang="tr-TR" sz="1800" dirty="0" err="1"/>
              <a:t>patients</a:t>
            </a:r>
            <a:r>
              <a:rPr lang="tr-TR" sz="1800" dirty="0"/>
              <a:t> </a:t>
            </a:r>
            <a:r>
              <a:rPr lang="tr-TR" sz="1800" dirty="0" err="1"/>
              <a:t>with</a:t>
            </a:r>
            <a:r>
              <a:rPr lang="tr-TR" sz="1800" dirty="0"/>
              <a:t> </a:t>
            </a:r>
            <a:r>
              <a:rPr lang="tr-TR" sz="1800" dirty="0" err="1"/>
              <a:t>familial</a:t>
            </a:r>
            <a:r>
              <a:rPr lang="tr-TR" sz="1800" dirty="0"/>
              <a:t> </a:t>
            </a:r>
            <a:r>
              <a:rPr lang="tr-TR" sz="1800" dirty="0" err="1"/>
              <a:t>Mediterranean</a:t>
            </a:r>
            <a:r>
              <a:rPr lang="tr-TR" sz="1800" dirty="0"/>
              <a:t> </a:t>
            </a:r>
            <a:r>
              <a:rPr lang="tr-TR" sz="1800" dirty="0" err="1"/>
              <a:t>fever</a:t>
            </a:r>
            <a:r>
              <a:rPr lang="tr-TR" sz="1800" dirty="0"/>
              <a:t>. Modern </a:t>
            </a:r>
            <a:r>
              <a:rPr lang="tr-TR" sz="1800" dirty="0" err="1"/>
              <a:t>Rheumatology</a:t>
            </a:r>
            <a:r>
              <a:rPr lang="tr-TR" sz="1800" dirty="0"/>
              <a:t>, 19(5), 550–555. doi:10.1007/s10165-009-0196-7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2183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957589"/>
            <a:ext cx="9811040" cy="40401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CBBB1054-3B98-D94D-95F4-95CCBCE43127}"/>
              </a:ext>
            </a:extLst>
          </p:cNvPr>
          <p:cNvSpPr txBox="1"/>
          <p:nvPr/>
        </p:nvSpPr>
        <p:spPr>
          <a:xfrm>
            <a:off x="557514" y="1770927"/>
            <a:ext cx="110769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 sz="1400"/>
            </a:pPr>
            <a:r>
              <a:rPr lang="tr-TR" sz="1600" dirty="0" err="1"/>
              <a:t>Ocal</a:t>
            </a:r>
            <a:r>
              <a:rPr lang="tr-TR" sz="1600" dirty="0"/>
              <a:t>, A. G., </a:t>
            </a:r>
            <a:r>
              <a:rPr lang="tr-TR" sz="1600" dirty="0" err="1"/>
              <a:t>Ocal</a:t>
            </a:r>
            <a:r>
              <a:rPr lang="tr-TR" sz="1600" dirty="0"/>
              <a:t>, L., Kup, A., Eren, H., &amp; Tezcan, M. E. (2019). </a:t>
            </a:r>
            <a:r>
              <a:rPr lang="tr-TR" sz="1600" i="1" dirty="0" err="1"/>
              <a:t>Colchicine’s</a:t>
            </a:r>
            <a:r>
              <a:rPr lang="tr-TR" sz="1600" i="1" dirty="0"/>
              <a:t> </a:t>
            </a:r>
            <a:r>
              <a:rPr lang="tr-TR" sz="1600" i="1" dirty="0" err="1"/>
              <a:t>Effects</a:t>
            </a:r>
            <a:r>
              <a:rPr lang="tr-TR" sz="1600" i="1" dirty="0"/>
              <a:t> on </a:t>
            </a:r>
            <a:r>
              <a:rPr lang="tr-TR" sz="1600" i="1" dirty="0" err="1"/>
              <a:t>Electrocardiographic</a:t>
            </a:r>
            <a:r>
              <a:rPr lang="tr-TR" sz="1600" i="1" dirty="0"/>
              <a:t> </a:t>
            </a:r>
            <a:r>
              <a:rPr lang="tr-TR" sz="1600" i="1" dirty="0" err="1"/>
              <a:t>Parameters</a:t>
            </a:r>
            <a:r>
              <a:rPr lang="tr-TR" sz="1600" i="1" dirty="0"/>
              <a:t> in </a:t>
            </a:r>
            <a:r>
              <a:rPr lang="tr-TR" sz="1600" i="1" dirty="0" err="1"/>
              <a:t>Newly</a:t>
            </a:r>
            <a:r>
              <a:rPr lang="tr-TR" sz="1600" i="1" dirty="0"/>
              <a:t> </a:t>
            </a:r>
            <a:r>
              <a:rPr lang="tr-TR" sz="1600" i="1" dirty="0" err="1"/>
              <a:t>Diagnosed</a:t>
            </a:r>
            <a:r>
              <a:rPr lang="tr-TR" sz="1600" i="1" dirty="0"/>
              <a:t> </a:t>
            </a:r>
            <a:r>
              <a:rPr lang="tr-TR" sz="1600" i="1" dirty="0" err="1"/>
              <a:t>Familial</a:t>
            </a:r>
            <a:r>
              <a:rPr lang="tr-TR" sz="1600" i="1" dirty="0"/>
              <a:t> </a:t>
            </a:r>
            <a:r>
              <a:rPr lang="tr-TR" sz="1600" i="1" dirty="0" err="1"/>
              <a:t>Mediterranean</a:t>
            </a:r>
            <a:r>
              <a:rPr lang="tr-TR" sz="1600" i="1" dirty="0"/>
              <a:t> Fever </a:t>
            </a:r>
            <a:r>
              <a:rPr lang="tr-TR" sz="1600" i="1" dirty="0" err="1"/>
              <a:t>Patients</a:t>
            </a:r>
            <a:r>
              <a:rPr lang="tr-TR" sz="1600" i="1" dirty="0"/>
              <a:t>. </a:t>
            </a:r>
            <a:r>
              <a:rPr lang="tr-TR" sz="1600" i="1" dirty="0" err="1"/>
              <a:t>Zeitschrift</a:t>
            </a:r>
            <a:r>
              <a:rPr lang="tr-TR" sz="1600" i="1" dirty="0"/>
              <a:t> </a:t>
            </a:r>
            <a:r>
              <a:rPr lang="tr-TR" sz="1600" i="1" dirty="0" err="1"/>
              <a:t>Für</a:t>
            </a:r>
            <a:r>
              <a:rPr lang="tr-TR" sz="1600" i="1" dirty="0"/>
              <a:t> </a:t>
            </a:r>
            <a:r>
              <a:rPr lang="tr-TR" sz="1600" i="1" dirty="0" err="1"/>
              <a:t>Rheumatologie</a:t>
            </a:r>
            <a:r>
              <a:rPr lang="tr-TR" sz="1600" i="1" dirty="0"/>
              <a:t>.</a:t>
            </a:r>
            <a:r>
              <a:rPr lang="tr-TR" sz="1600" dirty="0"/>
              <a:t> doi:10.1007/s00393-019-0642-7 </a:t>
            </a:r>
          </a:p>
          <a:p>
            <a:pPr marL="285750" indent="-285750">
              <a:buFont typeface="Arial" panose="020B0604020202020204" pitchFamily="34" charset="0"/>
              <a:buChar char="•"/>
              <a:defRPr sz="1400"/>
            </a:pPr>
            <a:endParaRPr lang="tr-TR" sz="1600" dirty="0"/>
          </a:p>
          <a:p>
            <a:pPr marL="285750" indent="-285750">
              <a:buFont typeface="Arial" panose="020B0604020202020204" pitchFamily="34" charset="0"/>
              <a:buChar char="•"/>
              <a:defRPr sz="1400"/>
            </a:pPr>
            <a:r>
              <a:rPr lang="tr-TR" sz="1600" dirty="0" err="1"/>
              <a:t>Nussinovitch</a:t>
            </a:r>
            <a:r>
              <a:rPr lang="tr-TR" sz="1600" dirty="0"/>
              <a:t>, U., </a:t>
            </a:r>
            <a:r>
              <a:rPr lang="tr-TR" sz="1600" dirty="0" err="1"/>
              <a:t>Kaminer</a:t>
            </a:r>
            <a:r>
              <a:rPr lang="tr-TR" sz="1600" dirty="0"/>
              <a:t>, K., </a:t>
            </a:r>
            <a:r>
              <a:rPr lang="tr-TR" sz="1600" dirty="0" err="1"/>
              <a:t>Nussinovitch</a:t>
            </a:r>
            <a:r>
              <a:rPr lang="tr-TR" sz="1600" dirty="0"/>
              <a:t>, M., </a:t>
            </a:r>
            <a:r>
              <a:rPr lang="tr-TR" sz="1600" dirty="0" err="1"/>
              <a:t>Volovitz</a:t>
            </a:r>
            <a:r>
              <a:rPr lang="tr-TR" sz="1600" dirty="0"/>
              <a:t>, B., </a:t>
            </a:r>
            <a:r>
              <a:rPr lang="tr-TR" sz="1600" dirty="0" err="1"/>
              <a:t>Lidar</a:t>
            </a:r>
            <a:r>
              <a:rPr lang="tr-TR" sz="1600" dirty="0"/>
              <a:t>, M., </a:t>
            </a:r>
            <a:r>
              <a:rPr lang="tr-TR" sz="1600" dirty="0" err="1"/>
              <a:t>Nussinovitch</a:t>
            </a:r>
            <a:r>
              <a:rPr lang="tr-TR" sz="1600" dirty="0"/>
              <a:t>, N., &amp; </a:t>
            </a:r>
            <a:r>
              <a:rPr lang="tr-TR" sz="1600" dirty="0" err="1"/>
              <a:t>Livneh</a:t>
            </a:r>
            <a:r>
              <a:rPr lang="tr-TR" sz="1600" dirty="0"/>
              <a:t>, A. (2012). </a:t>
            </a:r>
            <a:r>
              <a:rPr lang="tr-TR" sz="1600" i="1" dirty="0"/>
              <a:t>QT </a:t>
            </a:r>
            <a:r>
              <a:rPr lang="tr-TR" sz="1600" i="1" dirty="0" err="1"/>
              <a:t>interval</a:t>
            </a:r>
            <a:r>
              <a:rPr lang="tr-TR" sz="1600" i="1" dirty="0"/>
              <a:t> </a:t>
            </a:r>
            <a:r>
              <a:rPr lang="tr-TR" sz="1600" i="1" dirty="0" err="1"/>
              <a:t>variability</a:t>
            </a:r>
            <a:r>
              <a:rPr lang="tr-TR" sz="1600" i="1" dirty="0"/>
              <a:t> in </a:t>
            </a:r>
            <a:r>
              <a:rPr lang="tr-TR" sz="1600" i="1" dirty="0" err="1"/>
              <a:t>familial</a:t>
            </a:r>
            <a:r>
              <a:rPr lang="tr-TR" sz="1600" i="1" dirty="0"/>
              <a:t> </a:t>
            </a:r>
            <a:r>
              <a:rPr lang="tr-TR" sz="1600" i="1" dirty="0" err="1"/>
              <a:t>Mediterranean</a:t>
            </a:r>
            <a:r>
              <a:rPr lang="tr-TR" sz="1600" i="1" dirty="0"/>
              <a:t> </a:t>
            </a:r>
            <a:r>
              <a:rPr lang="tr-TR" sz="1600" i="1" dirty="0" err="1"/>
              <a:t>fever</a:t>
            </a:r>
            <a:r>
              <a:rPr lang="tr-TR" sz="1600" i="1" dirty="0"/>
              <a:t>: a </a:t>
            </a:r>
            <a:r>
              <a:rPr lang="tr-TR" sz="1600" i="1" dirty="0" err="1"/>
              <a:t>study</a:t>
            </a:r>
            <a:r>
              <a:rPr lang="tr-TR" sz="1600" i="1" dirty="0"/>
              <a:t> in </a:t>
            </a:r>
            <a:r>
              <a:rPr lang="tr-TR" sz="1600" i="1" dirty="0" err="1"/>
              <a:t>colchicine-responsive</a:t>
            </a:r>
            <a:r>
              <a:rPr lang="tr-TR" sz="1600" i="1" dirty="0"/>
              <a:t> </a:t>
            </a:r>
            <a:r>
              <a:rPr lang="tr-TR" sz="1600" i="1" dirty="0" err="1"/>
              <a:t>and</a:t>
            </a:r>
            <a:r>
              <a:rPr lang="tr-TR" sz="1600" i="1" dirty="0"/>
              <a:t> </a:t>
            </a:r>
            <a:r>
              <a:rPr lang="tr-TR" sz="1600" i="1" dirty="0" err="1"/>
              <a:t>colchicine-resistant</a:t>
            </a:r>
            <a:r>
              <a:rPr lang="tr-TR" sz="1600" i="1" dirty="0"/>
              <a:t> </a:t>
            </a:r>
            <a:r>
              <a:rPr lang="tr-TR" sz="1600" i="1" dirty="0" err="1"/>
              <a:t>patients</a:t>
            </a:r>
            <a:r>
              <a:rPr lang="tr-TR" sz="1600" i="1" dirty="0"/>
              <a:t>. </a:t>
            </a:r>
            <a:r>
              <a:rPr lang="tr-TR" sz="1600" i="1" dirty="0" err="1"/>
              <a:t>Clinical</a:t>
            </a:r>
            <a:r>
              <a:rPr lang="tr-TR" sz="1600" i="1" dirty="0"/>
              <a:t> </a:t>
            </a:r>
            <a:r>
              <a:rPr lang="tr-TR" sz="1600" i="1" dirty="0" err="1"/>
              <a:t>Rheumatology</a:t>
            </a:r>
            <a:r>
              <a:rPr lang="tr-TR" sz="1600" i="1" dirty="0"/>
              <a:t>, 31(5), 795–799.</a:t>
            </a:r>
            <a:r>
              <a:rPr lang="tr-TR" sz="1600" dirty="0"/>
              <a:t> doi:10.1007/s10067-011-1926-8 </a:t>
            </a:r>
          </a:p>
          <a:p>
            <a:pPr marL="285750" indent="-285750">
              <a:buFont typeface="Arial" panose="020B0604020202020204" pitchFamily="34" charset="0"/>
              <a:buChar char="•"/>
              <a:defRPr sz="1400"/>
            </a:pPr>
            <a:endParaRPr lang="tr-TR" sz="1600" dirty="0"/>
          </a:p>
          <a:p>
            <a:pPr marL="285750" indent="-285750">
              <a:buFont typeface="Arial" panose="020B0604020202020204" pitchFamily="34" charset="0"/>
              <a:buChar char="•"/>
              <a:defRPr sz="1400"/>
            </a:pPr>
            <a:r>
              <a:rPr lang="tr-TR" sz="1600" dirty="0"/>
              <a:t> </a:t>
            </a:r>
            <a:r>
              <a:rPr lang="tr-TR" sz="1600" dirty="0" err="1"/>
              <a:t>Giese</a:t>
            </a:r>
            <a:r>
              <a:rPr lang="tr-TR" sz="1600" dirty="0"/>
              <a:t> A., </a:t>
            </a:r>
            <a:r>
              <a:rPr lang="tr-TR" sz="1600" dirty="0" err="1"/>
              <a:t>Ornek</a:t>
            </a:r>
            <a:r>
              <a:rPr lang="tr-TR" sz="1600" dirty="0"/>
              <a:t> A., </a:t>
            </a:r>
            <a:r>
              <a:rPr lang="tr-TR" sz="1600" dirty="0" err="1"/>
              <a:t>Kurucay</a:t>
            </a:r>
            <a:r>
              <a:rPr lang="tr-TR" sz="1600" dirty="0"/>
              <a:t> A ve ark. (2014) P </a:t>
            </a:r>
            <a:r>
              <a:rPr lang="tr-TR" sz="1600" dirty="0" err="1"/>
              <a:t>wave</a:t>
            </a:r>
            <a:r>
              <a:rPr lang="tr-TR" sz="1600" dirty="0"/>
              <a:t> </a:t>
            </a:r>
            <a:r>
              <a:rPr lang="tr-TR" sz="1600" dirty="0" err="1"/>
              <a:t>dispersion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QT </a:t>
            </a:r>
            <a:r>
              <a:rPr lang="tr-TR" sz="1600" dirty="0" err="1"/>
              <a:t>dispersion</a:t>
            </a:r>
            <a:r>
              <a:rPr lang="tr-TR" sz="1600" dirty="0"/>
              <a:t> in </a:t>
            </a:r>
            <a:r>
              <a:rPr lang="tr-TR" sz="1600" dirty="0" err="1"/>
              <a:t>adult</a:t>
            </a:r>
            <a:r>
              <a:rPr lang="tr-TR" sz="1600" dirty="0"/>
              <a:t> </a:t>
            </a:r>
            <a:r>
              <a:rPr lang="tr-TR" sz="1600" dirty="0" err="1"/>
              <a:t>Turkish</a:t>
            </a:r>
            <a:r>
              <a:rPr lang="tr-TR" sz="1600" dirty="0"/>
              <a:t> </a:t>
            </a:r>
            <a:r>
              <a:rPr lang="tr-TR" sz="1600" dirty="0" err="1"/>
              <a:t>migrants</a:t>
            </a:r>
            <a:r>
              <a:rPr lang="tr-TR" sz="1600" dirty="0"/>
              <a:t> </a:t>
            </a:r>
            <a:r>
              <a:rPr lang="tr-TR" sz="1600" dirty="0" err="1"/>
              <a:t>with</a:t>
            </a:r>
            <a:r>
              <a:rPr lang="tr-TR" sz="1600" dirty="0"/>
              <a:t> </a:t>
            </a:r>
            <a:r>
              <a:rPr lang="tr-TR" sz="1600" dirty="0" err="1"/>
              <a:t>familial</a:t>
            </a:r>
            <a:r>
              <a:rPr lang="tr-TR" sz="1600" dirty="0"/>
              <a:t> </a:t>
            </a:r>
            <a:r>
              <a:rPr lang="tr-TR" sz="1600" dirty="0" err="1"/>
              <a:t>mediterranean</a:t>
            </a:r>
            <a:r>
              <a:rPr lang="tr-TR" sz="1600" dirty="0"/>
              <a:t> </a:t>
            </a:r>
            <a:r>
              <a:rPr lang="tr-TR" sz="1600" dirty="0" err="1"/>
              <a:t>fever</a:t>
            </a:r>
            <a:r>
              <a:rPr lang="tr-TR" sz="1600" dirty="0"/>
              <a:t> </a:t>
            </a:r>
            <a:r>
              <a:rPr lang="tr-TR" sz="1600" dirty="0" err="1"/>
              <a:t>living</a:t>
            </a:r>
            <a:r>
              <a:rPr lang="tr-TR" sz="1600" dirty="0"/>
              <a:t> in Germany. International </a:t>
            </a:r>
            <a:r>
              <a:rPr lang="tr-TR" sz="1600" dirty="0" err="1"/>
              <a:t>Journal</a:t>
            </a:r>
            <a:r>
              <a:rPr lang="tr-TR" sz="1600" dirty="0"/>
              <a:t> of </a:t>
            </a:r>
            <a:r>
              <a:rPr lang="tr-TR" sz="1600" dirty="0" err="1"/>
              <a:t>Medical</a:t>
            </a:r>
            <a:r>
              <a:rPr lang="tr-TR" sz="1600" dirty="0"/>
              <a:t> </a:t>
            </a:r>
            <a:r>
              <a:rPr lang="tr-TR" sz="1600" dirty="0" err="1"/>
              <a:t>Sciences</a:t>
            </a:r>
            <a:r>
              <a:rPr lang="tr-TR" sz="1600" dirty="0"/>
              <a:t>. 21;11:1140-6</a:t>
            </a:r>
          </a:p>
          <a:p>
            <a:pPr marL="285750" indent="-285750">
              <a:buFont typeface="Arial" panose="020B0604020202020204" pitchFamily="34" charset="0"/>
              <a:buChar char="•"/>
              <a:defRPr sz="1400"/>
            </a:pPr>
            <a:endParaRPr lang="tr-TR" sz="1600" dirty="0"/>
          </a:p>
          <a:p>
            <a:pPr marL="285750" indent="-285750">
              <a:buFont typeface="Arial" panose="020B0604020202020204" pitchFamily="34" charset="0"/>
              <a:buChar char="•"/>
              <a:defRPr sz="1400"/>
            </a:pPr>
            <a:r>
              <a:rPr lang="tr-TR" sz="1600" dirty="0" err="1"/>
              <a:t>Kirbas</a:t>
            </a:r>
            <a:r>
              <a:rPr lang="tr-TR" sz="1600" dirty="0"/>
              <a:t> A., </a:t>
            </a:r>
            <a:r>
              <a:rPr lang="tr-TR" sz="1600" dirty="0" err="1"/>
              <a:t>Daglar</a:t>
            </a:r>
            <a:r>
              <a:rPr lang="tr-TR" sz="1600" dirty="0"/>
              <a:t> K., </a:t>
            </a:r>
            <a:r>
              <a:rPr lang="tr-TR" sz="1600" dirty="0" err="1"/>
              <a:t>Kirbas</a:t>
            </a:r>
            <a:r>
              <a:rPr lang="tr-TR" sz="1600" dirty="0"/>
              <a:t> O ve ark (2016) P </a:t>
            </a:r>
            <a:r>
              <a:rPr lang="tr-TR" sz="1600" dirty="0" err="1"/>
              <a:t>wave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QT </a:t>
            </a:r>
            <a:r>
              <a:rPr lang="tr-TR" sz="1600" dirty="0" err="1"/>
              <a:t>dispersion</a:t>
            </a:r>
            <a:r>
              <a:rPr lang="tr-TR" sz="1600" dirty="0"/>
              <a:t> in </a:t>
            </a:r>
            <a:r>
              <a:rPr lang="tr-TR" sz="1600" dirty="0" err="1"/>
              <a:t>familial</a:t>
            </a:r>
            <a:r>
              <a:rPr lang="tr-TR" sz="1600" dirty="0"/>
              <a:t> </a:t>
            </a:r>
            <a:r>
              <a:rPr lang="tr-TR" sz="1600" dirty="0" err="1"/>
              <a:t>mediterranean</a:t>
            </a:r>
            <a:r>
              <a:rPr lang="tr-TR" sz="1600" dirty="0"/>
              <a:t> </a:t>
            </a:r>
            <a:r>
              <a:rPr lang="tr-TR" sz="1600" dirty="0" err="1"/>
              <a:t>fever</a:t>
            </a:r>
            <a:r>
              <a:rPr lang="tr-TR" sz="1600" dirty="0"/>
              <a:t>. </a:t>
            </a:r>
            <a:r>
              <a:rPr lang="tr-TR" sz="1600" dirty="0" err="1"/>
              <a:t>European</a:t>
            </a:r>
            <a:r>
              <a:rPr lang="tr-TR" sz="1600" dirty="0"/>
              <a:t> </a:t>
            </a:r>
            <a:r>
              <a:rPr lang="tr-TR" sz="1600" dirty="0" err="1"/>
              <a:t>Review</a:t>
            </a:r>
            <a:r>
              <a:rPr lang="tr-TR" sz="1600" dirty="0"/>
              <a:t> </a:t>
            </a:r>
            <a:r>
              <a:rPr lang="tr-TR" sz="1600" dirty="0" err="1"/>
              <a:t>for</a:t>
            </a:r>
            <a:r>
              <a:rPr lang="tr-TR" sz="1600" dirty="0"/>
              <a:t> </a:t>
            </a:r>
            <a:r>
              <a:rPr lang="tr-TR" sz="1600" dirty="0" err="1"/>
              <a:t>Medical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Pharmacological</a:t>
            </a:r>
            <a:r>
              <a:rPr lang="tr-TR" sz="1600" dirty="0"/>
              <a:t> </a:t>
            </a:r>
            <a:r>
              <a:rPr lang="tr-TR" sz="1600" dirty="0" err="1"/>
              <a:t>Sciences</a:t>
            </a:r>
            <a:r>
              <a:rPr lang="tr-TR" sz="1600" dirty="0"/>
              <a:t>. 20:3427-33</a:t>
            </a:r>
          </a:p>
          <a:p>
            <a:pPr marL="285750" indent="-285750">
              <a:buFont typeface="Arial" panose="020B0604020202020204" pitchFamily="34" charset="0"/>
              <a:buChar char="•"/>
              <a:defRPr sz="1400"/>
            </a:pPr>
            <a:endParaRPr lang="tr-TR" sz="1600" dirty="0"/>
          </a:p>
          <a:p>
            <a:pPr marL="285750" indent="-285750">
              <a:buFont typeface="Arial" panose="020B0604020202020204" pitchFamily="34" charset="0"/>
              <a:buChar char="•"/>
              <a:defRPr sz="1400"/>
            </a:pPr>
            <a:r>
              <a:rPr lang="tr-TR" sz="1600" dirty="0"/>
              <a:t>Ahbap E., </a:t>
            </a:r>
            <a:r>
              <a:rPr lang="tr-TR" sz="1600" dirty="0" err="1"/>
              <a:t>Sakaci</a:t>
            </a:r>
            <a:r>
              <a:rPr lang="tr-TR" sz="1600" dirty="0"/>
              <a:t> T., Kara E ve ark (2015) </a:t>
            </a:r>
            <a:r>
              <a:rPr lang="tr-TR" sz="1600" dirty="0" err="1"/>
              <a:t>Familial</a:t>
            </a:r>
            <a:r>
              <a:rPr lang="tr-TR" sz="1600" dirty="0"/>
              <a:t> </a:t>
            </a:r>
            <a:r>
              <a:rPr lang="tr-TR" sz="1600" dirty="0" err="1"/>
              <a:t>Mediterranean</a:t>
            </a:r>
            <a:r>
              <a:rPr lang="tr-TR" sz="1600" dirty="0"/>
              <a:t> Fever is </a:t>
            </a:r>
            <a:r>
              <a:rPr lang="tr-TR" sz="1600" dirty="0" err="1"/>
              <a:t>associated</a:t>
            </a:r>
            <a:r>
              <a:rPr lang="tr-TR" sz="1600" dirty="0"/>
              <a:t> </a:t>
            </a:r>
            <a:r>
              <a:rPr lang="tr-TR" sz="1600" dirty="0" err="1"/>
              <a:t>with</a:t>
            </a:r>
            <a:r>
              <a:rPr lang="tr-TR" sz="1600" dirty="0"/>
              <a:t> </a:t>
            </a:r>
            <a:r>
              <a:rPr lang="tr-TR" sz="1600" dirty="0" err="1"/>
              <a:t>abnormal</a:t>
            </a:r>
            <a:r>
              <a:rPr lang="tr-TR" sz="1600" dirty="0"/>
              <a:t> </a:t>
            </a:r>
            <a:r>
              <a:rPr lang="tr-TR" sz="1600" dirty="0" err="1"/>
              <a:t>ventricular</a:t>
            </a:r>
            <a:r>
              <a:rPr lang="tr-TR" sz="1600" dirty="0"/>
              <a:t> </a:t>
            </a:r>
            <a:r>
              <a:rPr lang="tr-TR" sz="1600" dirty="0" err="1"/>
              <a:t>repolarization</a:t>
            </a:r>
            <a:r>
              <a:rPr lang="tr-TR" sz="1600" dirty="0"/>
              <a:t> </a:t>
            </a:r>
            <a:r>
              <a:rPr lang="tr-TR" sz="1600" dirty="0" err="1"/>
              <a:t>indices</a:t>
            </a:r>
            <a:r>
              <a:rPr lang="tr-TR" sz="1600" dirty="0"/>
              <a:t>. </a:t>
            </a:r>
            <a:r>
              <a:rPr lang="tr-TR" sz="1600" dirty="0" err="1"/>
              <a:t>Revista</a:t>
            </a:r>
            <a:r>
              <a:rPr lang="tr-TR" sz="1600" dirty="0"/>
              <a:t> </a:t>
            </a:r>
            <a:r>
              <a:rPr lang="tr-TR" sz="1600" dirty="0" err="1"/>
              <a:t>medica</a:t>
            </a:r>
            <a:r>
              <a:rPr lang="tr-TR" sz="1600" dirty="0"/>
              <a:t> de </a:t>
            </a:r>
            <a:r>
              <a:rPr lang="tr-TR" sz="1600" dirty="0" err="1"/>
              <a:t>Chile</a:t>
            </a:r>
            <a:r>
              <a:rPr lang="tr-TR" sz="1600" dirty="0"/>
              <a:t>. 143:1560-8</a:t>
            </a:r>
          </a:p>
          <a:p>
            <a:pPr marL="285750" indent="-285750">
              <a:buFont typeface="Arial" panose="020B0604020202020204" pitchFamily="34" charset="0"/>
              <a:buChar char="•"/>
              <a:defRPr sz="1400"/>
            </a:pPr>
            <a:endParaRPr lang="tr-TR" sz="1600" dirty="0"/>
          </a:p>
          <a:p>
            <a:pPr marL="285750" indent="-285750">
              <a:buFont typeface="Arial" panose="020B0604020202020204" pitchFamily="34" charset="0"/>
              <a:buChar char="•"/>
              <a:defRPr sz="1400"/>
            </a:pPr>
            <a:r>
              <a:rPr lang="tr-TR" sz="1600" dirty="0"/>
              <a:t> Karaman K., </a:t>
            </a:r>
            <a:r>
              <a:rPr lang="tr-TR" sz="1600" dirty="0" err="1"/>
              <a:t>Karayakali</a:t>
            </a:r>
            <a:r>
              <a:rPr lang="tr-TR" sz="1600" dirty="0"/>
              <a:t> M., Erken E  ve ark (2017) </a:t>
            </a:r>
            <a:r>
              <a:rPr lang="tr-TR" sz="1600" dirty="0" err="1"/>
              <a:t>Assessment</a:t>
            </a:r>
            <a:r>
              <a:rPr lang="tr-TR" sz="1600" dirty="0"/>
              <a:t> of </a:t>
            </a:r>
            <a:r>
              <a:rPr lang="tr-TR" sz="1600" dirty="0" err="1"/>
              <a:t>myocardial</a:t>
            </a:r>
            <a:r>
              <a:rPr lang="tr-TR" sz="1600" dirty="0"/>
              <a:t> </a:t>
            </a:r>
            <a:r>
              <a:rPr lang="tr-TR" sz="1600" dirty="0" err="1"/>
              <a:t>repolarisation</a:t>
            </a:r>
            <a:r>
              <a:rPr lang="tr-TR" sz="1600" dirty="0"/>
              <a:t> </a:t>
            </a:r>
            <a:r>
              <a:rPr lang="tr-TR" sz="1600" dirty="0" err="1"/>
              <a:t>parameters</a:t>
            </a:r>
            <a:r>
              <a:rPr lang="tr-TR" sz="1600" dirty="0"/>
              <a:t> in </a:t>
            </a:r>
            <a:r>
              <a:rPr lang="tr-TR" sz="1600" dirty="0" err="1"/>
              <a:t>patients</a:t>
            </a:r>
            <a:r>
              <a:rPr lang="tr-TR" sz="1600" dirty="0"/>
              <a:t> </a:t>
            </a:r>
            <a:r>
              <a:rPr lang="tr-TR" sz="1600" dirty="0" err="1"/>
              <a:t>with</a:t>
            </a:r>
            <a:r>
              <a:rPr lang="tr-TR" sz="1600" dirty="0"/>
              <a:t> </a:t>
            </a:r>
            <a:r>
              <a:rPr lang="tr-TR" sz="1600" dirty="0" err="1"/>
              <a:t>familial</a:t>
            </a:r>
            <a:r>
              <a:rPr lang="tr-TR" sz="1600" dirty="0"/>
              <a:t> </a:t>
            </a:r>
            <a:r>
              <a:rPr lang="tr-TR" sz="1600" dirty="0" err="1"/>
              <a:t>Mediterranean</a:t>
            </a:r>
            <a:r>
              <a:rPr lang="tr-TR" sz="1600" dirty="0"/>
              <a:t> </a:t>
            </a:r>
            <a:r>
              <a:rPr lang="tr-TR" sz="1600" dirty="0" err="1"/>
              <a:t>fever</a:t>
            </a:r>
            <a:r>
              <a:rPr lang="tr-TR" sz="1600" dirty="0"/>
              <a:t>. </a:t>
            </a:r>
            <a:r>
              <a:rPr lang="tr-TR" sz="1600" dirty="0" err="1"/>
              <a:t>Cardiovascular</a:t>
            </a:r>
            <a:r>
              <a:rPr lang="tr-TR" sz="1600" dirty="0"/>
              <a:t> </a:t>
            </a:r>
            <a:r>
              <a:rPr lang="tr-TR" sz="1600" dirty="0" err="1"/>
              <a:t>Journal</a:t>
            </a:r>
            <a:r>
              <a:rPr lang="tr-TR" sz="1600" dirty="0"/>
              <a:t> of </a:t>
            </a:r>
            <a:r>
              <a:rPr lang="tr-TR" sz="1600" dirty="0" err="1"/>
              <a:t>Africa</a:t>
            </a:r>
            <a:r>
              <a:rPr lang="tr-TR" sz="1600" dirty="0"/>
              <a:t>. 28:154-158</a:t>
            </a:r>
          </a:p>
        </p:txBody>
      </p:sp>
    </p:spTree>
    <p:extLst>
      <p:ext uri="{BB962C8B-B14F-4D97-AF65-F5344CB8AC3E}">
        <p14:creationId xmlns:p14="http://schemas.microsoft.com/office/powerpoint/2010/main" val="247500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>
            <a:normAutofit/>
          </a:bodyPr>
          <a:lstStyle/>
          <a:p>
            <a:pPr algn="ctr"/>
            <a:endParaRPr lang="tr-TR" sz="1800" b="1" dirty="0">
              <a:ea typeface="+mj-lt"/>
              <a:cs typeface="+mj-lt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539850EE-10CF-9446-954A-B66295E2B12F}"/>
              </a:ext>
            </a:extLst>
          </p:cNvPr>
          <p:cNvSpPr txBox="1"/>
          <p:nvPr/>
        </p:nvSpPr>
        <p:spPr>
          <a:xfrm>
            <a:off x="557514" y="1851950"/>
            <a:ext cx="110769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Familial</a:t>
            </a:r>
            <a:r>
              <a:rPr lang="tr-TR" sz="3200" dirty="0"/>
              <a:t> </a:t>
            </a:r>
            <a:r>
              <a:rPr lang="tr-TR" sz="3200" dirty="0" err="1"/>
              <a:t>Mediterranean</a:t>
            </a:r>
            <a:r>
              <a:rPr lang="tr-TR" sz="3200" dirty="0"/>
              <a:t> Fever (FMF) is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most</a:t>
            </a:r>
            <a:r>
              <a:rPr lang="tr-TR" sz="3200" dirty="0"/>
              <a:t> </a:t>
            </a:r>
            <a:r>
              <a:rPr lang="tr-TR" sz="3200" dirty="0" err="1"/>
              <a:t>common</a:t>
            </a:r>
            <a:r>
              <a:rPr lang="tr-TR" sz="3200" dirty="0"/>
              <a:t> </a:t>
            </a:r>
            <a:r>
              <a:rPr lang="tr-TR" sz="3200" dirty="0" err="1"/>
              <a:t>hereditary</a:t>
            </a:r>
            <a:r>
              <a:rPr lang="tr-TR" sz="3200" dirty="0"/>
              <a:t> </a:t>
            </a:r>
            <a:r>
              <a:rPr lang="tr-TR" sz="3200" dirty="0" err="1"/>
              <a:t>autoinflammatory</a:t>
            </a:r>
            <a:r>
              <a:rPr lang="tr-TR" sz="3200" dirty="0"/>
              <a:t> </a:t>
            </a:r>
            <a:r>
              <a:rPr lang="tr-TR" sz="3200" dirty="0" err="1"/>
              <a:t>disease</a:t>
            </a:r>
            <a:r>
              <a:rPr lang="tr-TR" sz="3200" dirty="0"/>
              <a:t> in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world</a:t>
            </a:r>
            <a:r>
              <a:rPr lang="tr-TR" sz="3200" dirty="0"/>
              <a:t>, </a:t>
            </a:r>
            <a:r>
              <a:rPr lang="tr-TR" sz="3200" dirty="0" err="1"/>
              <a:t>manifested</a:t>
            </a:r>
            <a:r>
              <a:rPr lang="tr-TR" sz="3200" dirty="0"/>
              <a:t> </a:t>
            </a:r>
            <a:r>
              <a:rPr lang="tr-TR" sz="3200" dirty="0" err="1"/>
              <a:t>by</a:t>
            </a:r>
            <a:r>
              <a:rPr lang="tr-TR" sz="3200" dirty="0"/>
              <a:t> </a:t>
            </a:r>
            <a:r>
              <a:rPr lang="tr-TR" sz="3200" dirty="0" err="1"/>
              <a:t>inflammatory</a:t>
            </a:r>
            <a:r>
              <a:rPr lang="tr-TR" sz="3200" dirty="0"/>
              <a:t> </a:t>
            </a:r>
            <a:r>
              <a:rPr lang="tr-TR" sz="3200" dirty="0" err="1"/>
              <a:t>attacks</a:t>
            </a:r>
            <a:r>
              <a:rPr lang="tr-TR" sz="3200" dirty="0"/>
              <a:t> </a:t>
            </a:r>
            <a:r>
              <a:rPr lang="tr-TR" sz="3200" dirty="0" err="1"/>
              <a:t>such</a:t>
            </a:r>
            <a:r>
              <a:rPr lang="tr-TR" sz="3200" dirty="0"/>
              <a:t> as self-</a:t>
            </a:r>
            <a:r>
              <a:rPr lang="tr-TR" sz="3200" dirty="0" err="1"/>
              <a:t>limiting</a:t>
            </a:r>
            <a:r>
              <a:rPr lang="tr-TR" sz="3200" dirty="0"/>
              <a:t> </a:t>
            </a:r>
            <a:r>
              <a:rPr lang="tr-TR" sz="3200" dirty="0" err="1"/>
              <a:t>fever</a:t>
            </a:r>
            <a:r>
              <a:rPr lang="tr-TR" sz="3200" dirty="0"/>
              <a:t>, </a:t>
            </a:r>
            <a:r>
              <a:rPr lang="tr-TR" sz="3200" dirty="0" err="1"/>
              <a:t>pleuritis</a:t>
            </a:r>
            <a:r>
              <a:rPr lang="tr-TR" sz="3200" dirty="0"/>
              <a:t>, </a:t>
            </a:r>
            <a:r>
              <a:rPr lang="tr-TR" sz="3200" dirty="0" err="1"/>
              <a:t>peritonitis</a:t>
            </a:r>
            <a:r>
              <a:rPr lang="tr-TR" sz="3200" dirty="0"/>
              <a:t>, </a:t>
            </a:r>
            <a:r>
              <a:rPr lang="tr-TR" sz="3200" dirty="0" err="1"/>
              <a:t>arthritis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serositis</a:t>
            </a:r>
            <a:r>
              <a:rPr lang="tr-TR" sz="3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/>
              <a:t>General </a:t>
            </a:r>
            <a:r>
              <a:rPr lang="tr-TR" sz="3200" dirty="0" err="1"/>
              <a:t>prevalence</a:t>
            </a:r>
            <a:r>
              <a:rPr lang="tr-TR" sz="3200" dirty="0"/>
              <a:t> of FMF in </a:t>
            </a:r>
            <a:r>
              <a:rPr lang="tr-TR" sz="3200" dirty="0" err="1"/>
              <a:t>Turkey</a:t>
            </a:r>
            <a:r>
              <a:rPr lang="tr-TR" sz="3200" dirty="0"/>
              <a:t> has </a:t>
            </a:r>
            <a:r>
              <a:rPr lang="tr-TR" sz="3200" dirty="0" err="1"/>
              <a:t>been</a:t>
            </a:r>
            <a:r>
              <a:rPr lang="tr-TR" sz="3200" dirty="0"/>
              <a:t> </a:t>
            </a:r>
            <a:r>
              <a:rPr lang="tr-TR" sz="3200" dirty="0" err="1"/>
              <a:t>reported</a:t>
            </a:r>
            <a:r>
              <a:rPr lang="tr-TR" sz="3200" dirty="0"/>
              <a:t> as </a:t>
            </a:r>
            <a:r>
              <a:rPr lang="tr-TR" sz="3200" dirty="0" err="1"/>
              <a:t>approximately</a:t>
            </a:r>
            <a:r>
              <a:rPr lang="tr-TR" sz="3200" dirty="0"/>
              <a:t> 0.1%. </a:t>
            </a:r>
            <a:r>
              <a:rPr lang="tr-TR" sz="3200" dirty="0" err="1"/>
              <a:t>However</a:t>
            </a:r>
            <a:r>
              <a:rPr lang="tr-TR" sz="3200" dirty="0"/>
              <a:t>, in </a:t>
            </a:r>
            <a:r>
              <a:rPr lang="tr-TR" sz="3200" dirty="0" err="1"/>
              <a:t>regional</a:t>
            </a:r>
            <a:r>
              <a:rPr lang="tr-TR" sz="3200" dirty="0"/>
              <a:t> </a:t>
            </a:r>
            <a:r>
              <a:rPr lang="tr-TR" sz="3200" dirty="0" err="1"/>
              <a:t>scanning</a:t>
            </a:r>
            <a:r>
              <a:rPr lang="tr-TR" sz="3200" dirty="0"/>
              <a:t>, </a:t>
            </a:r>
            <a:r>
              <a:rPr lang="tr-TR" sz="3200" dirty="0" err="1"/>
              <a:t>this</a:t>
            </a:r>
            <a:r>
              <a:rPr lang="tr-TR" sz="3200" dirty="0"/>
              <a:t> rate can </a:t>
            </a:r>
            <a:r>
              <a:rPr lang="tr-TR" sz="3200" dirty="0" err="1"/>
              <a:t>go</a:t>
            </a:r>
            <a:r>
              <a:rPr lang="tr-TR" sz="3200" dirty="0"/>
              <a:t> </a:t>
            </a:r>
            <a:r>
              <a:rPr lang="tr-TR" sz="3200" dirty="0" err="1"/>
              <a:t>up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1/395.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000" dirty="0"/>
          </a:p>
          <a:p>
            <a:endParaRPr lang="tr-TR" sz="3000" dirty="0"/>
          </a:p>
          <a:p>
            <a:endParaRPr lang="tr-TR" sz="30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330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6066" y="1655665"/>
            <a:ext cx="9825417" cy="46871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latin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b="1" dirty="0">
              <a:latin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CFAB7B14-6CF9-5B47-AECD-3FF813596FA2}"/>
              </a:ext>
            </a:extLst>
          </p:cNvPr>
          <p:cNvSpPr txBox="1"/>
          <p:nvPr/>
        </p:nvSpPr>
        <p:spPr>
          <a:xfrm>
            <a:off x="551726" y="1383148"/>
            <a:ext cx="1108854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Shows</a:t>
            </a:r>
            <a:r>
              <a:rPr lang="tr-TR" sz="3200" dirty="0"/>
              <a:t> </a:t>
            </a:r>
            <a:r>
              <a:rPr lang="tr-TR" sz="3200" dirty="0" err="1"/>
              <a:t>autosomal</a:t>
            </a:r>
            <a:r>
              <a:rPr lang="tr-TR" sz="3200" dirty="0"/>
              <a:t> </a:t>
            </a:r>
            <a:r>
              <a:rPr lang="tr-TR" sz="3200" dirty="0" err="1"/>
              <a:t>recessive</a:t>
            </a:r>
            <a:r>
              <a:rPr lang="tr-TR" sz="3200" dirty="0"/>
              <a:t> </a:t>
            </a:r>
            <a:r>
              <a:rPr lang="tr-TR" sz="3200" dirty="0" err="1"/>
              <a:t>inheritance</a:t>
            </a:r>
            <a:r>
              <a:rPr lang="tr-TR" sz="3200" dirty="0"/>
              <a:t>.</a:t>
            </a:r>
          </a:p>
          <a:p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/>
              <a:t>As a </a:t>
            </a:r>
            <a:r>
              <a:rPr lang="tr-TR" sz="3200" dirty="0" err="1"/>
              <a:t>result</a:t>
            </a:r>
            <a:r>
              <a:rPr lang="tr-TR" sz="3200" dirty="0"/>
              <a:t>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mutation</a:t>
            </a:r>
            <a:r>
              <a:rPr lang="tr-TR" sz="3200" dirty="0"/>
              <a:t> in </a:t>
            </a:r>
            <a:r>
              <a:rPr lang="tr-TR" sz="3200" dirty="0" err="1"/>
              <a:t>the</a:t>
            </a:r>
            <a:r>
              <a:rPr lang="tr-TR" sz="3200" dirty="0"/>
              <a:t> MEFV gene </a:t>
            </a:r>
            <a:r>
              <a:rPr lang="tr-TR" sz="3200" dirty="0" err="1"/>
              <a:t>located</a:t>
            </a:r>
            <a:r>
              <a:rPr lang="tr-TR" sz="3200" dirty="0"/>
              <a:t> on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short</a:t>
            </a:r>
            <a:r>
              <a:rPr lang="tr-TR" sz="3200" dirty="0"/>
              <a:t> </a:t>
            </a:r>
            <a:r>
              <a:rPr lang="tr-TR" sz="3200" dirty="0" err="1"/>
              <a:t>arm</a:t>
            </a:r>
            <a:r>
              <a:rPr lang="tr-TR" sz="3200" dirty="0"/>
              <a:t> of </a:t>
            </a:r>
            <a:r>
              <a:rPr lang="tr-TR" sz="3200" dirty="0" err="1"/>
              <a:t>chromosome</a:t>
            </a:r>
            <a:r>
              <a:rPr lang="tr-TR" sz="3200" dirty="0"/>
              <a:t> 16, interleukin-1 beta </a:t>
            </a:r>
            <a:r>
              <a:rPr lang="tr-TR" sz="3200" dirty="0" err="1"/>
              <a:t>production</a:t>
            </a:r>
            <a:r>
              <a:rPr lang="tr-TR" sz="3200" dirty="0"/>
              <a:t> </a:t>
            </a:r>
            <a:r>
              <a:rPr lang="tr-TR" sz="3200" dirty="0" err="1"/>
              <a:t>increases</a:t>
            </a:r>
            <a:r>
              <a:rPr lang="tr-TR" sz="3200" dirty="0"/>
              <a:t>, </a:t>
            </a:r>
            <a:r>
              <a:rPr lang="tr-TR" sz="3200" dirty="0" err="1"/>
              <a:t>resulting</a:t>
            </a:r>
            <a:r>
              <a:rPr lang="tr-TR" sz="3200" dirty="0"/>
              <a:t> in </a:t>
            </a:r>
            <a:r>
              <a:rPr lang="tr-TR" sz="3200" dirty="0" err="1"/>
              <a:t>pyrin</a:t>
            </a:r>
            <a:r>
              <a:rPr lang="tr-TR" sz="3200" dirty="0"/>
              <a:t> </a:t>
            </a:r>
            <a:r>
              <a:rPr lang="tr-TR" sz="3200" dirty="0" err="1"/>
              <a:t>dysfunction</a:t>
            </a:r>
            <a:r>
              <a:rPr lang="tr-TR" sz="3200" dirty="0"/>
              <a:t> </a:t>
            </a:r>
            <a:r>
              <a:rPr lang="tr-TR" sz="3200" dirty="0" err="1"/>
              <a:t>that</a:t>
            </a:r>
            <a:r>
              <a:rPr lang="tr-TR" sz="3200" dirty="0"/>
              <a:t> </a:t>
            </a:r>
            <a:r>
              <a:rPr lang="tr-TR" sz="3200" dirty="0" err="1"/>
              <a:t>triggers</a:t>
            </a:r>
            <a:r>
              <a:rPr lang="tr-TR" sz="3200" dirty="0"/>
              <a:t> </a:t>
            </a:r>
            <a:r>
              <a:rPr lang="tr-TR" sz="3200" dirty="0" err="1"/>
              <a:t>inflammatory</a:t>
            </a:r>
            <a:r>
              <a:rPr lang="tr-TR" sz="3200" dirty="0"/>
              <a:t> </a:t>
            </a:r>
            <a:r>
              <a:rPr lang="tr-TR" sz="3200" dirty="0" err="1"/>
              <a:t>attacks</a:t>
            </a:r>
            <a:r>
              <a:rPr lang="tr-TR" sz="3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1151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785060"/>
            <a:ext cx="9811040" cy="42127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>
              <a:buFont typeface="Symbol" panose="05000000000000000000" pitchFamily="2" charset="2"/>
              <a:buChar char="•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115E7696-0638-F64A-B05A-BD9DDA584F55}"/>
              </a:ext>
            </a:extLst>
          </p:cNvPr>
          <p:cNvSpPr txBox="1"/>
          <p:nvPr/>
        </p:nvSpPr>
        <p:spPr>
          <a:xfrm>
            <a:off x="586450" y="1785060"/>
            <a:ext cx="1101909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Studies</a:t>
            </a:r>
            <a:r>
              <a:rPr lang="tr-TR" sz="3200" dirty="0"/>
              <a:t> </a:t>
            </a:r>
            <a:r>
              <a:rPr lang="tr-TR" sz="3200" dirty="0" err="1"/>
              <a:t>have</a:t>
            </a:r>
            <a:r>
              <a:rPr lang="tr-TR" sz="3200" dirty="0"/>
              <a:t> </a:t>
            </a:r>
            <a:r>
              <a:rPr lang="tr-TR" sz="3200" dirty="0" err="1"/>
              <a:t>been</a:t>
            </a:r>
            <a:r>
              <a:rPr lang="tr-TR" sz="3200" dirty="0"/>
              <a:t> </a:t>
            </a:r>
            <a:r>
              <a:rPr lang="tr-TR" sz="3200" dirty="0" err="1"/>
              <a:t>conducted</a:t>
            </a:r>
            <a:r>
              <a:rPr lang="tr-TR" sz="3200" dirty="0"/>
              <a:t> </a:t>
            </a:r>
            <a:r>
              <a:rPr lang="tr-TR" sz="3200" dirty="0" err="1"/>
              <a:t>showing</a:t>
            </a:r>
            <a:r>
              <a:rPr lang="tr-TR" sz="3200" dirty="0"/>
              <a:t> </a:t>
            </a:r>
            <a:r>
              <a:rPr lang="tr-TR" sz="3200" dirty="0" err="1"/>
              <a:t>that</a:t>
            </a:r>
            <a:r>
              <a:rPr lang="tr-TR" sz="3200" dirty="0"/>
              <a:t> </a:t>
            </a:r>
            <a:r>
              <a:rPr lang="tr-TR" sz="3200" dirty="0" err="1"/>
              <a:t>chronic</a:t>
            </a:r>
            <a:r>
              <a:rPr lang="tr-TR" sz="3200" dirty="0"/>
              <a:t> </a:t>
            </a:r>
            <a:r>
              <a:rPr lang="tr-TR" sz="3200" dirty="0" err="1"/>
              <a:t>inflammation</a:t>
            </a:r>
            <a:r>
              <a:rPr lang="tr-TR" sz="3200" dirty="0"/>
              <a:t> </a:t>
            </a:r>
            <a:r>
              <a:rPr lang="tr-TR" sz="3200" dirty="0" err="1"/>
              <a:t>increases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risk of </a:t>
            </a:r>
            <a:r>
              <a:rPr lang="tr-TR" sz="3200" dirty="0" err="1"/>
              <a:t>cardiovascular</a:t>
            </a:r>
            <a:r>
              <a:rPr lang="tr-TR" sz="3200" dirty="0"/>
              <a:t> </a:t>
            </a:r>
            <a:r>
              <a:rPr lang="tr-TR" sz="3200" dirty="0" err="1"/>
              <a:t>disease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arrhythmia</a:t>
            </a:r>
            <a:r>
              <a:rPr lang="tr-TR" sz="3200" dirty="0"/>
              <a:t> in </a:t>
            </a:r>
            <a:r>
              <a:rPr lang="tr-TR" sz="3200" dirty="0" err="1"/>
              <a:t>adult</a:t>
            </a:r>
            <a:r>
              <a:rPr lang="tr-TR" sz="3200" dirty="0"/>
              <a:t> FMF </a:t>
            </a:r>
            <a:r>
              <a:rPr lang="tr-TR" sz="3200" dirty="0" err="1"/>
              <a:t>patients</a:t>
            </a:r>
            <a:r>
              <a:rPr lang="tr-TR" sz="32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However</a:t>
            </a:r>
            <a:r>
              <a:rPr lang="tr-TR" sz="3200" dirty="0"/>
              <a:t>,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number</a:t>
            </a:r>
            <a:r>
              <a:rPr lang="tr-TR" sz="3200" dirty="0"/>
              <a:t> of </a:t>
            </a:r>
            <a:r>
              <a:rPr lang="tr-TR" sz="3200" dirty="0" err="1"/>
              <a:t>studies</a:t>
            </a:r>
            <a:r>
              <a:rPr lang="tr-TR" sz="3200" dirty="0"/>
              <a:t> </a:t>
            </a:r>
            <a:r>
              <a:rPr lang="tr-TR" sz="3200" dirty="0" err="1"/>
              <a:t>involving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pediatric</a:t>
            </a:r>
            <a:r>
              <a:rPr lang="tr-TR" sz="3200" dirty="0"/>
              <a:t> FMF </a:t>
            </a:r>
            <a:r>
              <a:rPr lang="tr-TR" sz="3200" dirty="0" err="1"/>
              <a:t>patient</a:t>
            </a:r>
            <a:r>
              <a:rPr lang="tr-TR" sz="3200" dirty="0"/>
              <a:t> </a:t>
            </a:r>
            <a:r>
              <a:rPr lang="tr-TR" sz="3200" dirty="0" err="1"/>
              <a:t>group</a:t>
            </a:r>
            <a:r>
              <a:rPr lang="tr-TR" sz="3200" dirty="0"/>
              <a:t> on </a:t>
            </a:r>
            <a:r>
              <a:rPr lang="tr-TR" sz="3200" dirty="0" err="1"/>
              <a:t>this</a:t>
            </a:r>
            <a:r>
              <a:rPr lang="tr-TR" sz="3200" dirty="0"/>
              <a:t> </a:t>
            </a:r>
            <a:r>
              <a:rPr lang="tr-TR" sz="3200" dirty="0" err="1"/>
              <a:t>subject</a:t>
            </a:r>
            <a:r>
              <a:rPr lang="tr-TR" sz="3200" dirty="0"/>
              <a:t> is </a:t>
            </a:r>
            <a:r>
              <a:rPr lang="tr-TR" sz="3200" dirty="0" err="1"/>
              <a:t>few</a:t>
            </a:r>
            <a:r>
              <a:rPr lang="tr-TR" sz="3200" dirty="0"/>
              <a:t>.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results</a:t>
            </a:r>
            <a:r>
              <a:rPr lang="tr-TR" sz="3200" dirty="0"/>
              <a:t>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studies</a:t>
            </a:r>
            <a:r>
              <a:rPr lang="tr-TR" sz="3200" dirty="0"/>
              <a:t> </a:t>
            </a:r>
            <a:r>
              <a:rPr lang="tr-TR" sz="3200" dirty="0" err="1"/>
              <a:t>carried</a:t>
            </a:r>
            <a:r>
              <a:rPr lang="tr-TR" sz="3200" dirty="0"/>
              <a:t> </a:t>
            </a:r>
            <a:r>
              <a:rPr lang="tr-TR" sz="3200" dirty="0" err="1"/>
              <a:t>out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also</a:t>
            </a:r>
            <a:r>
              <a:rPr lang="tr-TR" sz="3200" dirty="0"/>
              <a:t> </a:t>
            </a:r>
            <a:r>
              <a:rPr lang="tr-TR" sz="3200" dirty="0" err="1"/>
              <a:t>controversial</a:t>
            </a:r>
            <a:r>
              <a:rPr lang="tr-TR" sz="3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89300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3F1064-932B-734E-9A2E-0AAE14175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732" y="549173"/>
            <a:ext cx="7539630" cy="700893"/>
          </a:xfrm>
        </p:spPr>
        <p:txBody>
          <a:bodyPr>
            <a:normAutofit/>
          </a:bodyPr>
          <a:lstStyle/>
          <a:p>
            <a:pPr algn="ctr"/>
            <a:r>
              <a:rPr lang="tr-TR" sz="4000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49E9912D-C38B-9C48-9F06-4625F9F37605}"/>
              </a:ext>
            </a:extLst>
          </p:cNvPr>
          <p:cNvSpPr txBox="1"/>
          <p:nvPr/>
        </p:nvSpPr>
        <p:spPr>
          <a:xfrm>
            <a:off x="551726" y="1713053"/>
            <a:ext cx="110885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QTc</a:t>
            </a:r>
            <a:r>
              <a:rPr lang="tr-TR" sz="3200" dirty="0"/>
              <a:t> </a:t>
            </a:r>
            <a:r>
              <a:rPr lang="tr-TR" sz="3200" dirty="0" err="1"/>
              <a:t>dispersion</a:t>
            </a:r>
            <a:r>
              <a:rPr lang="tr-TR" sz="3200" dirty="0"/>
              <a:t>, </a:t>
            </a:r>
            <a:r>
              <a:rPr lang="tr-TR" sz="3200" dirty="0" err="1"/>
              <a:t>which</a:t>
            </a:r>
            <a:r>
              <a:rPr lang="tr-TR" sz="3200" dirty="0"/>
              <a:t> is </a:t>
            </a:r>
            <a:r>
              <a:rPr lang="tr-TR" sz="3200" dirty="0" err="1"/>
              <a:t>defined</a:t>
            </a:r>
            <a:r>
              <a:rPr lang="tr-TR" sz="3200" dirty="0"/>
              <a:t> as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difference</a:t>
            </a:r>
            <a:r>
              <a:rPr lang="tr-TR" sz="3200" dirty="0"/>
              <a:t> </a:t>
            </a:r>
            <a:r>
              <a:rPr lang="tr-TR" sz="3200" dirty="0" err="1"/>
              <a:t>between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longest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shortest</a:t>
            </a:r>
            <a:r>
              <a:rPr lang="tr-TR" sz="3200" dirty="0"/>
              <a:t> QT </a:t>
            </a:r>
            <a:r>
              <a:rPr lang="tr-TR" sz="3200" dirty="0" err="1"/>
              <a:t>interval</a:t>
            </a:r>
            <a:r>
              <a:rPr lang="tr-TR" sz="3200" dirty="0"/>
              <a:t> in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superficial</a:t>
            </a:r>
            <a:r>
              <a:rPr lang="tr-TR" sz="3200" dirty="0"/>
              <a:t> ECG, </a:t>
            </a:r>
            <a:r>
              <a:rPr lang="tr-TR" sz="3200" dirty="0" err="1"/>
              <a:t>was</a:t>
            </a:r>
            <a:r>
              <a:rPr lang="tr-TR" sz="3200" dirty="0"/>
              <a:t> </a:t>
            </a:r>
            <a:r>
              <a:rPr lang="tr-TR" sz="3200" dirty="0" err="1"/>
              <a:t>first</a:t>
            </a:r>
            <a:r>
              <a:rPr lang="tr-TR" sz="3200" dirty="0"/>
              <a:t> </a:t>
            </a:r>
            <a:r>
              <a:rPr lang="tr-TR" sz="3200" dirty="0" err="1"/>
              <a:t>defined</a:t>
            </a:r>
            <a:r>
              <a:rPr lang="tr-TR" sz="3200" dirty="0"/>
              <a:t> as a </a:t>
            </a:r>
            <a:r>
              <a:rPr lang="tr-TR" sz="3200" dirty="0" err="1"/>
              <a:t>diagnostic</a:t>
            </a:r>
            <a:r>
              <a:rPr lang="tr-TR" sz="3200" dirty="0"/>
              <a:t> </a:t>
            </a:r>
            <a:r>
              <a:rPr lang="tr-TR" sz="3200" dirty="0" err="1"/>
              <a:t>method</a:t>
            </a:r>
            <a:r>
              <a:rPr lang="tr-TR" sz="3200" dirty="0"/>
              <a:t> </a:t>
            </a:r>
            <a:r>
              <a:rPr lang="tr-TR" sz="3200" dirty="0" err="1"/>
              <a:t>that</a:t>
            </a:r>
            <a:r>
              <a:rPr lang="tr-TR" sz="3200" dirty="0"/>
              <a:t> can </a:t>
            </a:r>
            <a:r>
              <a:rPr lang="tr-TR" sz="3200" dirty="0" err="1"/>
              <a:t>determine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risk of </a:t>
            </a:r>
            <a:r>
              <a:rPr lang="tr-TR" sz="3200" dirty="0" err="1"/>
              <a:t>arrhythmia</a:t>
            </a:r>
            <a:r>
              <a:rPr lang="tr-TR" sz="3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Increased</a:t>
            </a:r>
            <a:r>
              <a:rPr lang="tr-TR" sz="3200" dirty="0"/>
              <a:t> </a:t>
            </a:r>
            <a:r>
              <a:rPr lang="tr-TR" sz="3200" dirty="0" err="1"/>
              <a:t>QTc</a:t>
            </a:r>
            <a:r>
              <a:rPr lang="tr-TR" sz="3200" dirty="0"/>
              <a:t> </a:t>
            </a:r>
            <a:r>
              <a:rPr lang="tr-TR" sz="3200" dirty="0" err="1"/>
              <a:t>dispersion</a:t>
            </a:r>
            <a:r>
              <a:rPr lang="tr-TR" sz="3200" dirty="0"/>
              <a:t> is </a:t>
            </a:r>
            <a:r>
              <a:rPr lang="tr-TR" sz="3200" dirty="0" err="1"/>
              <a:t>indicative</a:t>
            </a:r>
            <a:r>
              <a:rPr lang="tr-TR" sz="3200" dirty="0"/>
              <a:t> of severe </a:t>
            </a:r>
            <a:r>
              <a:rPr lang="tr-TR" sz="3200" dirty="0" err="1"/>
              <a:t>variation</a:t>
            </a:r>
            <a:r>
              <a:rPr lang="tr-TR" sz="3200" dirty="0"/>
              <a:t> in </a:t>
            </a:r>
            <a:r>
              <a:rPr lang="tr-TR" sz="3200" dirty="0" err="1"/>
              <a:t>ventricular</a:t>
            </a:r>
            <a:r>
              <a:rPr lang="tr-TR" sz="3200" dirty="0"/>
              <a:t> </a:t>
            </a:r>
            <a:r>
              <a:rPr lang="tr-TR" sz="3200" dirty="0" err="1"/>
              <a:t>repolarization</a:t>
            </a:r>
            <a:r>
              <a:rPr lang="tr-TR" sz="3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95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569401"/>
            <a:ext cx="9811040" cy="48740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cs typeface="Calibri"/>
            </a:endParaRPr>
          </a:p>
          <a:p>
            <a:endParaRPr lang="tr-TR" sz="1800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B356E81B-201F-154F-B7E6-CC6634EB74AF}"/>
              </a:ext>
            </a:extLst>
          </p:cNvPr>
          <p:cNvSpPr txBox="1"/>
          <p:nvPr/>
        </p:nvSpPr>
        <p:spPr>
          <a:xfrm>
            <a:off x="437283" y="2042239"/>
            <a:ext cx="110024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/>
              <a:t>Ventricular </a:t>
            </a:r>
            <a:r>
              <a:rPr lang="tr-TR" sz="3200" dirty="0" err="1"/>
              <a:t>repolarization</a:t>
            </a:r>
            <a:r>
              <a:rPr lang="tr-TR" sz="3200" dirty="0"/>
              <a:t> </a:t>
            </a:r>
            <a:r>
              <a:rPr lang="tr-TR" sz="3200" dirty="0" err="1"/>
              <a:t>disorder</a:t>
            </a:r>
            <a:r>
              <a:rPr lang="tr-TR" sz="3200" dirty="0"/>
              <a:t> </a:t>
            </a:r>
            <a:r>
              <a:rPr lang="tr-TR" sz="3200" dirty="0" err="1"/>
              <a:t>was</a:t>
            </a:r>
            <a:r>
              <a:rPr lang="tr-TR" sz="3200" dirty="0"/>
              <a:t> </a:t>
            </a:r>
            <a:r>
              <a:rPr lang="tr-TR" sz="3200" dirty="0" err="1"/>
              <a:t>found</a:t>
            </a:r>
            <a:r>
              <a:rPr lang="tr-TR" sz="3200" dirty="0"/>
              <a:t> in </a:t>
            </a:r>
            <a:r>
              <a:rPr lang="tr-TR" sz="3200" dirty="0" err="1"/>
              <a:t>most</a:t>
            </a:r>
            <a:r>
              <a:rPr lang="tr-TR" sz="3200" dirty="0"/>
              <a:t>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studies</a:t>
            </a:r>
            <a:r>
              <a:rPr lang="tr-TR" sz="3200" dirty="0"/>
              <a:t> </a:t>
            </a:r>
            <a:r>
              <a:rPr lang="tr-TR" sz="3200" dirty="0" err="1"/>
              <a:t>performed</a:t>
            </a:r>
            <a:r>
              <a:rPr lang="tr-TR" sz="3200" dirty="0"/>
              <a:t> on </a:t>
            </a:r>
            <a:r>
              <a:rPr lang="tr-TR" sz="3200" dirty="0" err="1"/>
              <a:t>adults</a:t>
            </a:r>
            <a:r>
              <a:rPr lang="tr-TR" sz="3200" dirty="0"/>
              <a:t> </a:t>
            </a:r>
            <a:r>
              <a:rPr lang="tr-TR" sz="3200" dirty="0" err="1"/>
              <a:t>followed</a:t>
            </a:r>
            <a:r>
              <a:rPr lang="tr-TR" sz="3200" dirty="0"/>
              <a:t> </a:t>
            </a:r>
            <a:r>
              <a:rPr lang="tr-TR" sz="3200" dirty="0" err="1"/>
              <a:t>up</a:t>
            </a:r>
            <a:r>
              <a:rPr lang="tr-TR" sz="3200" dirty="0"/>
              <a:t> </a:t>
            </a:r>
            <a:r>
              <a:rPr lang="tr-TR" sz="3200" dirty="0" err="1"/>
              <a:t>with</a:t>
            </a:r>
            <a:r>
              <a:rPr lang="tr-TR" sz="3200" dirty="0"/>
              <a:t> a </a:t>
            </a:r>
            <a:r>
              <a:rPr lang="tr-TR" sz="3200" dirty="0" err="1"/>
              <a:t>diagnosis</a:t>
            </a:r>
            <a:r>
              <a:rPr lang="tr-TR" sz="3200" dirty="0"/>
              <a:t> of </a:t>
            </a:r>
            <a:r>
              <a:rPr lang="tr-TR" sz="3200" dirty="0" err="1"/>
              <a:t>fmf</a:t>
            </a:r>
            <a:r>
              <a:rPr lang="tr-TR" sz="3200" dirty="0"/>
              <a:t>, </a:t>
            </a:r>
            <a:r>
              <a:rPr lang="tr-TR" sz="3200" dirty="0" err="1"/>
              <a:t>and</a:t>
            </a:r>
            <a:r>
              <a:rPr lang="tr-TR" sz="3200" dirty="0"/>
              <a:t> a </a:t>
            </a:r>
            <a:r>
              <a:rPr lang="tr-TR" sz="3200" dirty="0" err="1"/>
              <a:t>prolongation</a:t>
            </a:r>
            <a:r>
              <a:rPr lang="tr-TR" sz="3200" dirty="0"/>
              <a:t> of </a:t>
            </a:r>
            <a:r>
              <a:rPr lang="tr-TR" sz="3200" dirty="0" err="1"/>
              <a:t>QTc</a:t>
            </a:r>
            <a:r>
              <a:rPr lang="tr-TR" sz="3200" dirty="0"/>
              <a:t> </a:t>
            </a:r>
            <a:r>
              <a:rPr lang="tr-TR" sz="3200" dirty="0" err="1"/>
              <a:t>dispersion</a:t>
            </a:r>
            <a:r>
              <a:rPr lang="tr-TR" sz="3200" dirty="0"/>
              <a:t> on ECG </a:t>
            </a:r>
            <a:r>
              <a:rPr lang="tr-TR" sz="3200" dirty="0" err="1"/>
              <a:t>was</a:t>
            </a:r>
            <a:r>
              <a:rPr lang="tr-TR" sz="3200" dirty="0"/>
              <a:t> </a:t>
            </a:r>
            <a:r>
              <a:rPr lang="tr-TR" sz="3200" dirty="0" err="1"/>
              <a:t>also</a:t>
            </a:r>
            <a:r>
              <a:rPr lang="tr-TR" sz="3200" dirty="0"/>
              <a:t> </a:t>
            </a:r>
            <a:r>
              <a:rPr lang="tr-TR" sz="3200" dirty="0" err="1"/>
              <a:t>shown</a:t>
            </a:r>
            <a:r>
              <a:rPr lang="tr-TR" sz="3200" dirty="0"/>
              <a:t>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99280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>
                <a:solidFill>
                  <a:schemeClr val="bg1"/>
                </a:solidFill>
              </a:rPr>
              <a:t>Material</a:t>
            </a:r>
            <a:r>
              <a:rPr lang="tr-TR" sz="4000" dirty="0">
                <a:solidFill>
                  <a:schemeClr val="bg1"/>
                </a:solidFill>
              </a:rPr>
              <a:t> </a:t>
            </a:r>
            <a:r>
              <a:rPr lang="tr-TR" sz="4000" dirty="0" err="1">
                <a:solidFill>
                  <a:schemeClr val="bg1"/>
                </a:solidFill>
              </a:rPr>
              <a:t>and</a:t>
            </a:r>
            <a:r>
              <a:rPr lang="tr-TR" sz="4000" dirty="0">
                <a:solidFill>
                  <a:schemeClr val="bg1"/>
                </a:solidFill>
              </a:rPr>
              <a:t> </a:t>
            </a:r>
            <a:r>
              <a:rPr lang="tr-TR" sz="4000" dirty="0" err="1">
                <a:solidFill>
                  <a:schemeClr val="bg1"/>
                </a:solidFill>
              </a:rPr>
              <a:t>Method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957589"/>
            <a:ext cx="9811040" cy="40401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026C59C2-C779-5942-AA40-05794BC3EE53}"/>
              </a:ext>
            </a:extLst>
          </p:cNvPr>
          <p:cNvSpPr txBox="1"/>
          <p:nvPr/>
        </p:nvSpPr>
        <p:spPr>
          <a:xfrm>
            <a:off x="636608" y="1770927"/>
            <a:ext cx="1115799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/>
              <a:t>45 </a:t>
            </a:r>
            <a:r>
              <a:rPr lang="tr-TR" sz="3200" dirty="0" err="1"/>
              <a:t>patients</a:t>
            </a:r>
            <a:r>
              <a:rPr lang="tr-TR" sz="3200" dirty="0"/>
              <a:t> </a:t>
            </a:r>
            <a:r>
              <a:rPr lang="tr-TR" sz="3200" dirty="0" err="1"/>
              <a:t>followed</a:t>
            </a:r>
            <a:r>
              <a:rPr lang="tr-TR" sz="3200" dirty="0"/>
              <a:t> </a:t>
            </a:r>
            <a:r>
              <a:rPr lang="tr-TR" sz="3200" dirty="0" err="1"/>
              <a:t>by</a:t>
            </a:r>
            <a:r>
              <a:rPr lang="tr-TR" sz="3200" dirty="0"/>
              <a:t> </a:t>
            </a:r>
            <a:r>
              <a:rPr lang="tr-TR" sz="3200" dirty="0" err="1"/>
              <a:t>Bezmialem</a:t>
            </a:r>
            <a:r>
              <a:rPr lang="tr-TR" sz="3200" dirty="0"/>
              <a:t> Vakıf </a:t>
            </a:r>
            <a:r>
              <a:rPr lang="tr-TR" sz="3200" dirty="0" err="1"/>
              <a:t>University</a:t>
            </a:r>
            <a:r>
              <a:rPr lang="tr-TR" sz="3200" dirty="0"/>
              <a:t> </a:t>
            </a:r>
            <a:r>
              <a:rPr lang="tr-TR" sz="3200" dirty="0" err="1"/>
              <a:t>Faculty</a:t>
            </a:r>
            <a:r>
              <a:rPr lang="tr-TR" sz="3200" dirty="0"/>
              <a:t> of </a:t>
            </a:r>
            <a:r>
              <a:rPr lang="tr-TR" sz="3200" dirty="0" err="1"/>
              <a:t>Medicine</a:t>
            </a:r>
            <a:r>
              <a:rPr lang="tr-TR" sz="3200" dirty="0"/>
              <a:t>, </a:t>
            </a:r>
            <a:r>
              <a:rPr lang="tr-TR" sz="3200" dirty="0" err="1"/>
              <a:t>Pediatric</a:t>
            </a:r>
            <a:r>
              <a:rPr lang="tr-TR" sz="3200" dirty="0"/>
              <a:t> </a:t>
            </a:r>
            <a:r>
              <a:rPr lang="tr-TR" sz="3200" dirty="0" err="1"/>
              <a:t>Nephrology</a:t>
            </a:r>
            <a:r>
              <a:rPr lang="tr-TR" sz="3200" dirty="0"/>
              <a:t> </a:t>
            </a:r>
            <a:r>
              <a:rPr lang="tr-TR" sz="3200" dirty="0" err="1"/>
              <a:t>with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diagnosis</a:t>
            </a:r>
            <a:r>
              <a:rPr lang="tr-TR" sz="3200" dirty="0"/>
              <a:t> of FMF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meeting</a:t>
            </a:r>
            <a:r>
              <a:rPr lang="tr-TR" sz="3200" dirty="0"/>
              <a:t> Tel-</a:t>
            </a:r>
            <a:r>
              <a:rPr lang="tr-TR" sz="3200" dirty="0" err="1"/>
              <a:t>Hashomer</a:t>
            </a:r>
            <a:r>
              <a:rPr lang="tr-TR" sz="3200" dirty="0"/>
              <a:t> </a:t>
            </a:r>
            <a:r>
              <a:rPr lang="tr-TR" sz="3200" dirty="0" err="1"/>
              <a:t>criteria</a:t>
            </a:r>
            <a:r>
              <a:rPr lang="tr-TR" sz="3200" dirty="0"/>
              <a:t> </a:t>
            </a:r>
            <a:r>
              <a:rPr lang="tr-TR" sz="3200" dirty="0" err="1"/>
              <a:t>were</a:t>
            </a:r>
            <a:r>
              <a:rPr lang="tr-TR" sz="3200" dirty="0"/>
              <a:t> </a:t>
            </a:r>
            <a:r>
              <a:rPr lang="tr-TR" sz="3200" dirty="0" err="1"/>
              <a:t>included</a:t>
            </a:r>
            <a:r>
              <a:rPr lang="tr-TR" sz="3200" dirty="0"/>
              <a:t> in </a:t>
            </a:r>
            <a:r>
              <a:rPr lang="tr-TR" sz="3200" dirty="0" err="1"/>
              <a:t>our</a:t>
            </a:r>
            <a:r>
              <a:rPr lang="tr-TR" sz="3200" dirty="0"/>
              <a:t> </a:t>
            </a:r>
            <a:r>
              <a:rPr lang="tr-TR" sz="3200" dirty="0" err="1"/>
              <a:t>prospective</a:t>
            </a:r>
            <a:r>
              <a:rPr lang="tr-TR" sz="3200" dirty="0"/>
              <a:t> </a:t>
            </a:r>
            <a:r>
              <a:rPr lang="tr-TR" sz="3200" dirty="0" err="1"/>
              <a:t>study</a:t>
            </a:r>
            <a:r>
              <a:rPr lang="tr-TR" sz="3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/>
              <a:t>As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control</a:t>
            </a:r>
            <a:r>
              <a:rPr lang="tr-TR" sz="3200" dirty="0"/>
              <a:t> </a:t>
            </a:r>
            <a:r>
              <a:rPr lang="tr-TR" sz="3200" dirty="0" err="1"/>
              <a:t>group</a:t>
            </a:r>
            <a:r>
              <a:rPr lang="tr-TR" sz="3200" dirty="0"/>
              <a:t>, 45 </a:t>
            </a:r>
            <a:r>
              <a:rPr lang="tr-TR" sz="3200" dirty="0" err="1"/>
              <a:t>healthy</a:t>
            </a:r>
            <a:r>
              <a:rPr lang="tr-TR" sz="3200" dirty="0"/>
              <a:t> </a:t>
            </a:r>
            <a:r>
              <a:rPr lang="tr-TR" sz="3200" dirty="0" err="1"/>
              <a:t>volunteers</a:t>
            </a:r>
            <a:r>
              <a:rPr lang="tr-TR" sz="3200" dirty="0"/>
              <a:t>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same</a:t>
            </a:r>
            <a:r>
              <a:rPr lang="tr-TR" sz="3200" dirty="0"/>
              <a:t> </a:t>
            </a:r>
            <a:r>
              <a:rPr lang="tr-TR" sz="3200" dirty="0" err="1"/>
              <a:t>age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gender</a:t>
            </a:r>
            <a:r>
              <a:rPr lang="tr-TR" sz="3200" dirty="0"/>
              <a:t> </a:t>
            </a:r>
            <a:r>
              <a:rPr lang="tr-TR" sz="3200" dirty="0" err="1"/>
              <a:t>were</a:t>
            </a:r>
            <a:r>
              <a:rPr lang="tr-TR" sz="3200" dirty="0"/>
              <a:t> </a:t>
            </a:r>
            <a:r>
              <a:rPr lang="tr-TR" sz="3200" dirty="0" err="1"/>
              <a:t>included</a:t>
            </a:r>
            <a:r>
              <a:rPr lang="tr-T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0247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957589"/>
            <a:ext cx="9811040" cy="40401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20B0604020202020204" pitchFamily="34" charset="0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20B0604020202020204" pitchFamily="34" charset="0"/>
              <a:buChar char="Ø"/>
            </a:pPr>
            <a:endParaRPr lang="tr-TR" sz="1800" dirty="0">
              <a:cs typeface="Calibri" panose="020F0502020204030204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A9326788-2BC2-1242-BF28-B7C2A2474BC0}"/>
              </a:ext>
            </a:extLst>
          </p:cNvPr>
          <p:cNvSpPr txBox="1"/>
          <p:nvPr/>
        </p:nvSpPr>
        <p:spPr>
          <a:xfrm>
            <a:off x="638536" y="1805651"/>
            <a:ext cx="1091492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tr-TR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Heart</a:t>
            </a:r>
            <a:r>
              <a:rPr lang="tr-TR" sz="3200" dirty="0"/>
              <a:t> rate, P </a:t>
            </a:r>
            <a:r>
              <a:rPr lang="tr-TR" sz="3200" dirty="0" err="1"/>
              <a:t>wave</a:t>
            </a:r>
            <a:r>
              <a:rPr lang="tr-TR" sz="3200" dirty="0"/>
              <a:t> </a:t>
            </a:r>
            <a:r>
              <a:rPr lang="tr-TR" sz="3200" dirty="0" err="1"/>
              <a:t>height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width</a:t>
            </a:r>
            <a:r>
              <a:rPr lang="tr-TR" sz="3200" dirty="0"/>
              <a:t>, QT </a:t>
            </a:r>
            <a:r>
              <a:rPr lang="tr-TR" sz="3200" dirty="0" err="1"/>
              <a:t>distance</a:t>
            </a:r>
            <a:r>
              <a:rPr lang="tr-TR" sz="3200" dirty="0"/>
              <a:t>, P </a:t>
            </a:r>
            <a:r>
              <a:rPr lang="tr-TR" sz="3200" dirty="0" err="1"/>
              <a:t>wave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QT </a:t>
            </a:r>
            <a:r>
              <a:rPr lang="tr-TR" sz="3200" dirty="0" err="1"/>
              <a:t>interval</a:t>
            </a:r>
            <a:r>
              <a:rPr lang="tr-TR" sz="3200" dirty="0"/>
              <a:t> </a:t>
            </a:r>
            <a:r>
              <a:rPr lang="tr-TR" sz="3200" dirty="0" err="1"/>
              <a:t>dispersion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each</a:t>
            </a:r>
            <a:r>
              <a:rPr lang="tr-TR" sz="3200" dirty="0"/>
              <a:t> </a:t>
            </a:r>
            <a:r>
              <a:rPr lang="tr-TR" sz="3200" dirty="0" err="1"/>
              <a:t>patient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control</a:t>
            </a:r>
            <a:r>
              <a:rPr lang="tr-TR" sz="3200" dirty="0"/>
              <a:t> </a:t>
            </a:r>
            <a:r>
              <a:rPr lang="tr-TR" sz="3200" dirty="0" err="1"/>
              <a:t>group</a:t>
            </a:r>
            <a:r>
              <a:rPr lang="tr-TR" sz="3200" dirty="0"/>
              <a:t> </a:t>
            </a:r>
            <a:r>
              <a:rPr lang="tr-TR" sz="3200" dirty="0" err="1"/>
              <a:t>were</a:t>
            </a:r>
            <a:r>
              <a:rPr lang="tr-TR" sz="3200" dirty="0"/>
              <a:t> </a:t>
            </a:r>
            <a:r>
              <a:rPr lang="tr-TR" sz="3200" dirty="0" err="1"/>
              <a:t>calculated</a:t>
            </a:r>
            <a:r>
              <a:rPr lang="tr-TR" sz="3200" dirty="0"/>
              <a:t> on 12-lead ECG </a:t>
            </a:r>
            <a:r>
              <a:rPr lang="tr-TR" sz="3200" dirty="0" err="1"/>
              <a:t>recordings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compared</a:t>
            </a:r>
            <a:r>
              <a:rPr lang="tr-TR" sz="3200" dirty="0"/>
              <a:t> </a:t>
            </a:r>
            <a:r>
              <a:rPr lang="tr-TR" sz="3200" dirty="0" err="1"/>
              <a:t>with</a:t>
            </a:r>
            <a:r>
              <a:rPr lang="tr-TR" sz="3200" dirty="0"/>
              <a:t> </a:t>
            </a:r>
            <a:r>
              <a:rPr lang="tr-TR" sz="3200" dirty="0" err="1"/>
              <a:t>each</a:t>
            </a:r>
            <a:r>
              <a:rPr lang="tr-TR" sz="3200" dirty="0"/>
              <a:t> </a:t>
            </a:r>
            <a:r>
              <a:rPr lang="tr-TR" sz="3200" dirty="0" err="1"/>
              <a:t>other</a:t>
            </a:r>
            <a:r>
              <a:rPr lang="tr-T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300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38944" y="1780547"/>
            <a:ext cx="11114112" cy="42961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Children</a:t>
            </a:r>
            <a:r>
              <a:rPr lang="tr-TR" sz="3200" dirty="0"/>
              <a:t> </a:t>
            </a:r>
            <a:r>
              <a:rPr lang="tr-TR" sz="3200" dirty="0" err="1"/>
              <a:t>with</a:t>
            </a:r>
            <a:r>
              <a:rPr lang="tr-TR" sz="3200" dirty="0"/>
              <a:t> </a:t>
            </a:r>
            <a:r>
              <a:rPr lang="tr-TR" sz="3200" dirty="0" err="1"/>
              <a:t>arterial</a:t>
            </a:r>
            <a:r>
              <a:rPr lang="tr-TR" sz="3200" dirty="0"/>
              <a:t> </a:t>
            </a:r>
            <a:r>
              <a:rPr lang="tr-TR" sz="3200" dirty="0" err="1"/>
              <a:t>hypertension</a:t>
            </a:r>
            <a:r>
              <a:rPr lang="tr-TR" sz="3200" dirty="0"/>
              <a:t>, </a:t>
            </a:r>
            <a:r>
              <a:rPr lang="tr-TR" sz="3200" dirty="0" err="1"/>
              <a:t>left</a:t>
            </a:r>
            <a:r>
              <a:rPr lang="tr-TR" sz="3200" dirty="0"/>
              <a:t> </a:t>
            </a:r>
            <a:r>
              <a:rPr lang="tr-TR" sz="3200" dirty="0" err="1"/>
              <a:t>ventricular</a:t>
            </a:r>
            <a:r>
              <a:rPr lang="tr-TR" sz="3200" dirty="0"/>
              <a:t> </a:t>
            </a:r>
            <a:r>
              <a:rPr lang="tr-TR" sz="3200" dirty="0" err="1"/>
              <a:t>ejection</a:t>
            </a:r>
            <a:r>
              <a:rPr lang="tr-TR" sz="3200" dirty="0"/>
              <a:t> </a:t>
            </a:r>
            <a:r>
              <a:rPr lang="tr-TR" sz="3200" dirty="0" err="1"/>
              <a:t>fraction</a:t>
            </a:r>
            <a:r>
              <a:rPr lang="tr-TR" sz="3200" dirty="0"/>
              <a:t> </a:t>
            </a:r>
            <a:r>
              <a:rPr lang="tr-TR" sz="3200" dirty="0" err="1"/>
              <a:t>less</a:t>
            </a:r>
            <a:r>
              <a:rPr lang="tr-TR" sz="3200" dirty="0"/>
              <a:t> </a:t>
            </a:r>
            <a:r>
              <a:rPr lang="tr-TR" sz="3200" dirty="0" err="1"/>
              <a:t>than</a:t>
            </a:r>
            <a:r>
              <a:rPr lang="tr-TR" sz="3200" dirty="0"/>
              <a:t> 50%, </a:t>
            </a:r>
            <a:r>
              <a:rPr lang="tr-TR" sz="3200" dirty="0" err="1"/>
              <a:t>primary</a:t>
            </a:r>
            <a:r>
              <a:rPr lang="tr-TR" sz="3200" dirty="0"/>
              <a:t> </a:t>
            </a:r>
            <a:r>
              <a:rPr lang="tr-TR" sz="3200" dirty="0" err="1"/>
              <a:t>cardiomyopathy</a:t>
            </a:r>
            <a:r>
              <a:rPr lang="tr-TR" sz="3200" dirty="0"/>
              <a:t>, </a:t>
            </a:r>
            <a:r>
              <a:rPr lang="tr-TR" sz="3200" dirty="0" err="1"/>
              <a:t>congenital</a:t>
            </a:r>
            <a:r>
              <a:rPr lang="tr-TR" sz="3200" dirty="0"/>
              <a:t> </a:t>
            </a:r>
            <a:r>
              <a:rPr lang="tr-TR" sz="3200" dirty="0" err="1"/>
              <a:t>or</a:t>
            </a:r>
            <a:r>
              <a:rPr lang="tr-TR" sz="3200" dirty="0"/>
              <a:t> </a:t>
            </a:r>
            <a:r>
              <a:rPr lang="tr-TR" sz="3200" dirty="0" err="1"/>
              <a:t>rheumatic</a:t>
            </a:r>
            <a:r>
              <a:rPr lang="tr-TR" sz="3200" dirty="0"/>
              <a:t> </a:t>
            </a:r>
            <a:r>
              <a:rPr lang="tr-TR" sz="3200" dirty="0" err="1"/>
              <a:t>heart</a:t>
            </a:r>
            <a:r>
              <a:rPr lang="tr-TR" sz="3200" dirty="0"/>
              <a:t> </a:t>
            </a:r>
            <a:r>
              <a:rPr lang="tr-TR" sz="3200" dirty="0" err="1"/>
              <a:t>disease</a:t>
            </a:r>
            <a:r>
              <a:rPr lang="tr-TR" sz="3200" dirty="0"/>
              <a:t> </a:t>
            </a:r>
            <a:r>
              <a:rPr lang="tr-TR" sz="3200" dirty="0" err="1"/>
              <a:t>were</a:t>
            </a:r>
            <a:r>
              <a:rPr lang="tr-TR" sz="3200" dirty="0"/>
              <a:t> not </a:t>
            </a:r>
            <a:r>
              <a:rPr lang="tr-TR" sz="3200" dirty="0" err="1"/>
              <a:t>included</a:t>
            </a:r>
            <a:r>
              <a:rPr lang="tr-TR" sz="3200" dirty="0"/>
              <a:t> in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study</a:t>
            </a:r>
            <a:r>
              <a:rPr lang="tr-TR" sz="3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2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2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/>
              <a:t>All</a:t>
            </a:r>
            <a:r>
              <a:rPr lang="tr-TR" sz="3200" dirty="0"/>
              <a:t> </a:t>
            </a:r>
            <a:r>
              <a:rPr lang="tr-TR" sz="3200" dirty="0" err="1"/>
              <a:t>children</a:t>
            </a:r>
            <a:r>
              <a:rPr lang="tr-TR" sz="3200" dirty="0"/>
              <a:t> </a:t>
            </a:r>
            <a:r>
              <a:rPr lang="tr-TR" sz="3200" dirty="0" err="1"/>
              <a:t>included</a:t>
            </a:r>
            <a:r>
              <a:rPr lang="tr-TR" sz="3200" dirty="0"/>
              <a:t> in </a:t>
            </a:r>
            <a:r>
              <a:rPr lang="tr-TR" sz="3200" dirty="0" err="1"/>
              <a:t>our</a:t>
            </a:r>
            <a:r>
              <a:rPr lang="tr-TR" sz="3200" dirty="0"/>
              <a:t> </a:t>
            </a:r>
            <a:r>
              <a:rPr lang="tr-TR" sz="3200" dirty="0" err="1"/>
              <a:t>study</a:t>
            </a:r>
            <a:r>
              <a:rPr lang="tr-TR" sz="3200" dirty="0"/>
              <a:t> </a:t>
            </a:r>
            <a:r>
              <a:rPr lang="tr-TR" sz="3200" dirty="0" err="1"/>
              <a:t>were</a:t>
            </a:r>
            <a:r>
              <a:rPr lang="tr-TR" sz="3200" dirty="0"/>
              <a:t> in </a:t>
            </a:r>
            <a:r>
              <a:rPr lang="tr-TR" sz="3200" dirty="0" err="1"/>
              <a:t>sinus</a:t>
            </a:r>
            <a:r>
              <a:rPr lang="tr-TR" sz="3200" dirty="0"/>
              <a:t> </a:t>
            </a:r>
            <a:r>
              <a:rPr lang="tr-TR" sz="3200" dirty="0" err="1"/>
              <a:t>rhythm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none</a:t>
            </a:r>
            <a:r>
              <a:rPr lang="tr-TR" sz="3200" dirty="0"/>
              <a:t> of </a:t>
            </a:r>
            <a:r>
              <a:rPr lang="tr-TR" sz="3200" dirty="0" err="1"/>
              <a:t>them</a:t>
            </a:r>
            <a:r>
              <a:rPr lang="tr-TR" sz="3200" dirty="0"/>
              <a:t> </a:t>
            </a:r>
            <a:r>
              <a:rPr lang="tr-TR" sz="3200" dirty="0" err="1"/>
              <a:t>were</a:t>
            </a:r>
            <a:r>
              <a:rPr lang="tr-TR" sz="3200" dirty="0"/>
              <a:t> </a:t>
            </a:r>
            <a:r>
              <a:rPr lang="tr-TR" sz="3200" dirty="0" err="1"/>
              <a:t>using</a:t>
            </a:r>
            <a:r>
              <a:rPr lang="tr-TR" sz="3200" dirty="0"/>
              <a:t> </a:t>
            </a:r>
            <a:r>
              <a:rPr lang="tr-TR" sz="3200" dirty="0" err="1"/>
              <a:t>antiarrhythmics</a:t>
            </a:r>
            <a:r>
              <a:rPr lang="tr-TR" sz="3200" dirty="0"/>
              <a:t>, </a:t>
            </a:r>
            <a:r>
              <a:rPr lang="tr-TR" sz="3200" dirty="0" err="1"/>
              <a:t>tricyclic</a:t>
            </a:r>
            <a:r>
              <a:rPr lang="tr-TR" sz="3200" dirty="0"/>
              <a:t> </a:t>
            </a:r>
            <a:r>
              <a:rPr lang="tr-TR" sz="3200" dirty="0" err="1"/>
              <a:t>antidepressants</a:t>
            </a:r>
            <a:r>
              <a:rPr lang="tr-TR" sz="3200" dirty="0"/>
              <a:t>, </a:t>
            </a:r>
            <a:r>
              <a:rPr lang="tr-TR" sz="3200" dirty="0" err="1"/>
              <a:t>antihistamines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antipsychotics</a:t>
            </a:r>
            <a:r>
              <a:rPr lang="tr-TR" sz="3200" dirty="0"/>
              <a:t>.</a:t>
            </a:r>
            <a:endParaRPr lang="tr-TR" sz="3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978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5188</TotalTime>
  <Words>1079</Words>
  <Application>Microsoft Macintosh PowerPoint</Application>
  <PresentationFormat>Geniş ekran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Background</vt:lpstr>
      <vt:lpstr>PowerPoint Sunusu</vt:lpstr>
      <vt:lpstr>Material and Method</vt:lpstr>
      <vt:lpstr>PowerPoint Sunusu</vt:lpstr>
      <vt:lpstr>PowerPoint Sunusu</vt:lpstr>
      <vt:lpstr>Results</vt:lpstr>
      <vt:lpstr>Conclusion</vt:lpstr>
      <vt:lpstr>References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Yunus Aydogan</dc:creator>
  <cp:lastModifiedBy>Zeynep Soybay</cp:lastModifiedBy>
  <cp:revision>1309</cp:revision>
  <dcterms:created xsi:type="dcterms:W3CDTF">2015-07-21T07:54:41Z</dcterms:created>
  <dcterms:modified xsi:type="dcterms:W3CDTF">2021-06-02T18:43:35Z</dcterms:modified>
</cp:coreProperties>
</file>